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Lst>
  <p:notesMasterIdLst>
    <p:notesMasterId r:id="rId110"/>
  </p:notesMasterIdLst>
  <p:handoutMasterIdLst>
    <p:handoutMasterId r:id="rId111"/>
  </p:handoutMasterIdLst>
  <p:sldIdLst>
    <p:sldId id="1964" r:id="rId3"/>
    <p:sldId id="1965" r:id="rId4"/>
    <p:sldId id="1966" r:id="rId5"/>
    <p:sldId id="270" r:id="rId6"/>
    <p:sldId id="1967" r:id="rId7"/>
    <p:sldId id="1968" r:id="rId8"/>
    <p:sldId id="1969" r:id="rId9"/>
    <p:sldId id="1884" r:id="rId10"/>
    <p:sldId id="1719" r:id="rId11"/>
    <p:sldId id="1660" r:id="rId12"/>
    <p:sldId id="1856" r:id="rId13"/>
    <p:sldId id="1857" r:id="rId14"/>
    <p:sldId id="1859" r:id="rId15"/>
    <p:sldId id="1860" r:id="rId16"/>
    <p:sldId id="1861" r:id="rId17"/>
    <p:sldId id="1862" r:id="rId18"/>
    <p:sldId id="1670" r:id="rId19"/>
    <p:sldId id="1863" r:id="rId20"/>
    <p:sldId id="1864" r:id="rId21"/>
    <p:sldId id="1865" r:id="rId22"/>
    <p:sldId id="1867" r:id="rId23"/>
    <p:sldId id="1866" r:id="rId24"/>
    <p:sldId id="1868" r:id="rId25"/>
    <p:sldId id="1869" r:id="rId26"/>
    <p:sldId id="1870" r:id="rId27"/>
    <p:sldId id="1872" r:id="rId28"/>
    <p:sldId id="1874" r:id="rId29"/>
    <p:sldId id="1873" r:id="rId30"/>
    <p:sldId id="1875" r:id="rId31"/>
    <p:sldId id="1876" r:id="rId32"/>
    <p:sldId id="1877" r:id="rId33"/>
    <p:sldId id="1878" r:id="rId34"/>
    <p:sldId id="1879" r:id="rId35"/>
    <p:sldId id="1880" r:id="rId36"/>
    <p:sldId id="1871" r:id="rId37"/>
    <p:sldId id="1900" r:id="rId38"/>
    <p:sldId id="1901" r:id="rId39"/>
    <p:sldId id="1902" r:id="rId40"/>
    <p:sldId id="1903" r:id="rId41"/>
    <p:sldId id="1886" r:id="rId42"/>
    <p:sldId id="1885" r:id="rId43"/>
    <p:sldId id="1904" r:id="rId44"/>
    <p:sldId id="1888" r:id="rId45"/>
    <p:sldId id="1889" r:id="rId46"/>
    <p:sldId id="1890" r:id="rId47"/>
    <p:sldId id="1906" r:id="rId48"/>
    <p:sldId id="1891" r:id="rId49"/>
    <p:sldId id="1892" r:id="rId50"/>
    <p:sldId id="1899" r:id="rId51"/>
    <p:sldId id="1893" r:id="rId52"/>
    <p:sldId id="1894" r:id="rId53"/>
    <p:sldId id="1896" r:id="rId54"/>
    <p:sldId id="1897" r:id="rId55"/>
    <p:sldId id="1905" r:id="rId56"/>
    <p:sldId id="1907" r:id="rId57"/>
    <p:sldId id="1908" r:id="rId58"/>
    <p:sldId id="1909" r:id="rId59"/>
    <p:sldId id="1911" r:id="rId60"/>
    <p:sldId id="1913" r:id="rId61"/>
    <p:sldId id="1914" r:id="rId62"/>
    <p:sldId id="1898" r:id="rId63"/>
    <p:sldId id="1915" r:id="rId64"/>
    <p:sldId id="1916" r:id="rId65"/>
    <p:sldId id="1917" r:id="rId66"/>
    <p:sldId id="1918" r:id="rId67"/>
    <p:sldId id="1919" r:id="rId68"/>
    <p:sldId id="1920" r:id="rId69"/>
    <p:sldId id="1921" r:id="rId70"/>
    <p:sldId id="1922" r:id="rId71"/>
    <p:sldId id="1923" r:id="rId72"/>
    <p:sldId id="1924" r:id="rId73"/>
    <p:sldId id="1925" r:id="rId74"/>
    <p:sldId id="1926" r:id="rId75"/>
    <p:sldId id="1927" r:id="rId76"/>
    <p:sldId id="1928" r:id="rId77"/>
    <p:sldId id="1929" r:id="rId78"/>
    <p:sldId id="1930" r:id="rId79"/>
    <p:sldId id="1931" r:id="rId80"/>
    <p:sldId id="1932" r:id="rId81"/>
    <p:sldId id="1933" r:id="rId82"/>
    <p:sldId id="1934" r:id="rId83"/>
    <p:sldId id="1935" r:id="rId84"/>
    <p:sldId id="1936" r:id="rId85"/>
    <p:sldId id="1937" r:id="rId86"/>
    <p:sldId id="1940" r:id="rId87"/>
    <p:sldId id="1941" r:id="rId88"/>
    <p:sldId id="1939" r:id="rId89"/>
    <p:sldId id="1944" r:id="rId90"/>
    <p:sldId id="1945" r:id="rId91"/>
    <p:sldId id="1946" r:id="rId92"/>
    <p:sldId id="1947" r:id="rId93"/>
    <p:sldId id="1949" r:id="rId94"/>
    <p:sldId id="1950" r:id="rId95"/>
    <p:sldId id="1951" r:id="rId96"/>
    <p:sldId id="1952" r:id="rId97"/>
    <p:sldId id="1953" r:id="rId98"/>
    <p:sldId id="1948" r:id="rId99"/>
    <p:sldId id="1954" r:id="rId100"/>
    <p:sldId id="1955" r:id="rId101"/>
    <p:sldId id="1956" r:id="rId102"/>
    <p:sldId id="1957" r:id="rId103"/>
    <p:sldId id="1958" r:id="rId104"/>
    <p:sldId id="1959" r:id="rId105"/>
    <p:sldId id="1960" r:id="rId106"/>
    <p:sldId id="1961" r:id="rId107"/>
    <p:sldId id="1962" r:id="rId108"/>
    <p:sldId id="1963" r:id="rId10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rand Template" id="{E9D1FD4D-DAAF-4829-BBBC-AD8AC9ACFE8A}">
          <p14:sldIdLst/>
        </p14:section>
        <p14:section name="White Template" id="{A073DAE3-B461-442F-A3D3-6642BD875E45}">
          <p14:sldIdLst/>
        </p14:section>
        <p14:section name="Brand Template" id="{CCBA43D3-C12A-46E8-873E-D996761215EA}">
          <p14:sldIdLst/>
        </p14:section>
        <p14:section name="White Template" id="{A9BB0395-DF1F-44A4-823E-4098CB406C25}">
          <p14:sldIdLst>
            <p14:sldId id="1964"/>
            <p14:sldId id="1965"/>
            <p14:sldId id="1966"/>
            <p14:sldId id="270"/>
            <p14:sldId id="1967"/>
            <p14:sldId id="1968"/>
            <p14:sldId id="1969"/>
          </p14:sldIdLst>
        </p14:section>
        <p14:section name="Soft Black template" id="{888AB95E-1B7E-4E95-8F39-C5D0E8372BC2}">
          <p14:sldIdLst/>
        </p14:section>
        <p14:section name="Default Section" id="{A568C4EF-D138-4FC4-82B7-A37B5A3CC3BA}">
          <p14:sldIdLst>
            <p14:sldId id="1884"/>
            <p14:sldId id="1719"/>
            <p14:sldId id="1660"/>
            <p14:sldId id="1856"/>
            <p14:sldId id="1857"/>
            <p14:sldId id="1859"/>
            <p14:sldId id="1860"/>
            <p14:sldId id="1861"/>
            <p14:sldId id="1862"/>
            <p14:sldId id="1670"/>
            <p14:sldId id="1863"/>
            <p14:sldId id="1864"/>
            <p14:sldId id="1865"/>
            <p14:sldId id="1867"/>
            <p14:sldId id="1866"/>
            <p14:sldId id="1868"/>
            <p14:sldId id="1869"/>
            <p14:sldId id="1870"/>
            <p14:sldId id="1872"/>
            <p14:sldId id="1874"/>
            <p14:sldId id="1873"/>
            <p14:sldId id="1875"/>
            <p14:sldId id="1876"/>
            <p14:sldId id="1877"/>
            <p14:sldId id="1878"/>
            <p14:sldId id="1879"/>
            <p14:sldId id="1880"/>
            <p14:sldId id="1871"/>
          </p14:sldIdLst>
        </p14:section>
        <p14:section name="Brand Template" id="{F97F913F-ACE5-4D69-87C2-388577249B32}">
          <p14:sldIdLst/>
        </p14:section>
        <p14:section name="White Template" id="{560AAF8F-CE8A-4397-A607-3C7AFEB4265B}">
          <p14:sldIdLst>
            <p14:sldId id="1900"/>
            <p14:sldId id="1901"/>
            <p14:sldId id="1902"/>
            <p14:sldId id="1903"/>
            <p14:sldId id="1886"/>
            <p14:sldId id="1885"/>
            <p14:sldId id="1904"/>
            <p14:sldId id="1888"/>
            <p14:sldId id="1889"/>
            <p14:sldId id="1890"/>
            <p14:sldId id="1906"/>
            <p14:sldId id="1891"/>
            <p14:sldId id="1892"/>
            <p14:sldId id="1899"/>
            <p14:sldId id="1893"/>
            <p14:sldId id="1894"/>
            <p14:sldId id="1896"/>
            <p14:sldId id="1897"/>
            <p14:sldId id="1905"/>
          </p14:sldIdLst>
        </p14:section>
        <p14:section name="Brand Template" id="{18CB1EE6-3948-4274-A0A5-676762A77580}">
          <p14:sldIdLst/>
        </p14:section>
        <p14:section name="White Template" id="{9221C4DA-80F1-4D16-86C3-AB8E53970E06}">
          <p14:sldIdLst>
            <p14:sldId id="1907"/>
            <p14:sldId id="1908"/>
            <p14:sldId id="1909"/>
            <p14:sldId id="1911"/>
            <p14:sldId id="1913"/>
            <p14:sldId id="1914"/>
            <p14:sldId id="1898"/>
            <p14:sldId id="1915"/>
            <p14:sldId id="1916"/>
            <p14:sldId id="1917"/>
            <p14:sldId id="1918"/>
            <p14:sldId id="1919"/>
            <p14:sldId id="1920"/>
            <p14:sldId id="1921"/>
            <p14:sldId id="1922"/>
            <p14:sldId id="1923"/>
            <p14:sldId id="1924"/>
            <p14:sldId id="1925"/>
            <p14:sldId id="1926"/>
          </p14:sldIdLst>
        </p14:section>
        <p14:section name="Brand Template" id="{0D396F38-FA9F-4164-815C-84CE59967C13}">
          <p14:sldIdLst/>
        </p14:section>
        <p14:section name="White Template" id="{9C56FAD4-52F4-4A81-80EE-412C39C78C29}">
          <p14:sldIdLst>
            <p14:sldId id="1927"/>
            <p14:sldId id="1928"/>
            <p14:sldId id="1929"/>
            <p14:sldId id="1930"/>
            <p14:sldId id="1931"/>
            <p14:sldId id="1932"/>
            <p14:sldId id="1933"/>
            <p14:sldId id="1934"/>
            <p14:sldId id="1935"/>
            <p14:sldId id="1936"/>
            <p14:sldId id="1937"/>
            <p14:sldId id="1940"/>
            <p14:sldId id="1941"/>
            <p14:sldId id="1939"/>
          </p14:sldIdLst>
        </p14:section>
        <p14:section name="White Template" id="{18E308BA-AB43-4963-BE81-469740F2F1D8}">
          <p14:sldIdLst>
            <p14:sldId id="1944"/>
            <p14:sldId id="1945"/>
            <p14:sldId id="1946"/>
            <p14:sldId id="1947"/>
            <p14:sldId id="1949"/>
            <p14:sldId id="1950"/>
            <p14:sldId id="1951"/>
            <p14:sldId id="1952"/>
            <p14:sldId id="1953"/>
            <p14:sldId id="1948"/>
            <p14:sldId id="1954"/>
          </p14:sldIdLst>
        </p14:section>
        <p14:section name="White Template" id="{7D2AEE80-A154-4461-A15A-0DA166EF7008}">
          <p14:sldIdLst>
            <p14:sldId id="1955"/>
            <p14:sldId id="1956"/>
            <p14:sldId id="1957"/>
            <p14:sldId id="1958"/>
            <p14:sldId id="1959"/>
            <p14:sldId id="1960"/>
            <p14:sldId id="1961"/>
            <p14:sldId id="1962"/>
            <p14:sldId id="19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1A1A1A"/>
    <a:srgbClr val="FFFFFF"/>
    <a:srgbClr val="00BCF2"/>
    <a:srgbClr val="40CDF5"/>
    <a:srgbClr val="40587C"/>
    <a:srgbClr val="00B0E3"/>
    <a:srgbClr val="00188F"/>
    <a:srgbClr val="005291"/>
    <a:srgbClr val="BA6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85692" autoAdjust="0"/>
  </p:normalViewPr>
  <p:slideViewPr>
    <p:cSldViewPr snapToGrid="0">
      <p:cViewPr varScale="1">
        <p:scale>
          <a:sx n="69" d="100"/>
          <a:sy n="69" d="100"/>
        </p:scale>
        <p:origin x="702"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commentAuthors" Target="commentAuthor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notesMaster" Target="notesMasters/notesMaster1.xml"/><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1/13/2019 7:12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1/13/2019 7:10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1/13/2019 7:33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Management groups is a relatively new concept in Azure. Take time to review the reference links.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Organize your resources with Azure management groups - https://docs.microsoft.com/en-us/azure/azure-resource-manager/management-groups-overview</a:t>
            </a:r>
            <a:endParaRPr lang="en-US" sz="882" u="sng"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Create management groups for resource organization and management - https://docs.microsoft.com/en-us/azure/azure-resource-manager/management-groups-create?toc=/azure/billing/TOC.json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Do you know how many subscriptions your organization has? Do you know how resources are organized into resource groups?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49343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subscription model are you most interested in? </a:t>
            </a:r>
          </a:p>
          <a:p>
            <a:endParaRPr lang="en-US" dirty="0"/>
          </a:p>
          <a:p>
            <a:r>
              <a:rPr lang="en-US" dirty="0"/>
              <a:t>For more information, you can see:</a:t>
            </a:r>
          </a:p>
          <a:p>
            <a:r>
              <a:rPr lang="en-US" dirty="0"/>
              <a:t>Solution providers - https://www.microsoft.com/en-us/solution-providers/home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83865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44739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https://visualstudio.microsoft.com/subscriptions-administration/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0424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20584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✔You can also check your resource limits with PowerShell and the CLI. Learn more at the reference link. Be sure to review the limits page.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Check resource usage against limits  - https://docs.microsoft.com/en-us/azure/networking/check-usage-against-limits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If you must create a lot of tags you will want to do that programmatically. You can use PowerShell or the CLI. Learn more at the reference links.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Use tags to organize your Azure resources - https://docs.microsoft.com/en-us/azure/azure-resource-manager/resource-group-using-tags</a:t>
            </a:r>
          </a:p>
          <a:p>
            <a:r>
              <a:rPr lang="en-US" sz="882" kern="1200" dirty="0">
                <a:solidFill>
                  <a:schemeClr val="tx1"/>
                </a:solidFill>
                <a:effectLst/>
                <a:latin typeface="Segoe UI Light" pitchFamily="34" charset="0"/>
                <a:ea typeface="+mn-ea"/>
                <a:cs typeface="+mn-cs"/>
              </a:rPr>
              <a:t>PowerShell (Tagging) - https://docs.microsoft.com/en-us/azure/azure-resource-manager/resource-group-using-tags#powershell</a:t>
            </a:r>
          </a:p>
          <a:p>
            <a:r>
              <a:rPr lang="en-US" sz="882" kern="1200" dirty="0">
                <a:solidFill>
                  <a:schemeClr val="tx1"/>
                </a:solidFill>
                <a:effectLst/>
                <a:latin typeface="Segoe UI Light" pitchFamily="34" charset="0"/>
                <a:ea typeface="+mn-ea"/>
                <a:cs typeface="+mn-cs"/>
              </a:rPr>
              <a:t>CLI (Tagging) - https://docs.microsoft.com/en-us/azure/azure-resource-manager/resource-group-using-tags#azure-cli</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25256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87304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Account Administrators using a Microsoft account must log in every 2 years (or more frequently) to keep the account active. Inactive accounts are cancelled, and the related subscriptions removed. There are no login requirements if using a work or school account. Take a few minutes to look through the list of available roles at the reference link.</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Assigning administrator roles in Azure Active Directory - https://docs.microsoft.com/en-us/azure/active-directory/users-groups-roles/directory-assign-admin-roles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87800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Azure Cost Management Documentation - https://docs.microsoft.com/en-us/azure/cost-management/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408864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Take a few minutes to access the Pricing Calculator and try a few scenarios. </a:t>
            </a: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Pricing Calculator - https://azure.microsoft.com/en-us/pricing/calculator/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4268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EA subscriptions are not supported by this service, instead EA customers can get alerts for each department under an enrollment by setting spending quotas.</a:t>
            </a: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Set up billing or credit alerts for your Microsoft Azure subscriptions - https://docs.microsoft.com/en-us/azure/billing/billing-set-up-alerts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80754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59988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85591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387160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Azure Policy Documentation - https://docs.microsoft.com/azure/azure-policy/</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Even if you have only a few Policy Definitions, we recommend creating an Initiative Definition. The next slides are the four steps on the slide. </a:t>
            </a:r>
          </a:p>
          <a:p>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63553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 Policy Definitions have a specific JSON format.  As an Azure Administrator you will not need to create files in this format, but you may want to take a look so you are familiar.  Review the available definitions in the portal and in GitHub.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Policy Definition - </a:t>
            </a:r>
          </a:p>
          <a:p>
            <a:r>
              <a:rPr lang="en-US" sz="882" kern="1200" dirty="0">
                <a:solidFill>
                  <a:schemeClr val="tx1"/>
                </a:solidFill>
                <a:effectLst/>
                <a:latin typeface="Segoe UI Light" pitchFamily="34" charset="0"/>
                <a:ea typeface="+mn-ea"/>
                <a:cs typeface="+mn-cs"/>
              </a:rPr>
              <a:t>https://docs.microsoft.com/en-us/azure/azure-policy/azure-policy-introduction#policy-definition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89882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16534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Can you see how this will require some planning to organize your policies?</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 </a:t>
            </a:r>
          </a:p>
          <a:p>
            <a:r>
              <a:rPr lang="en-US" sz="882" kern="1200" dirty="0">
                <a:solidFill>
                  <a:schemeClr val="tx1"/>
                </a:solidFill>
                <a:effectLst/>
                <a:latin typeface="Segoe UI Light" pitchFamily="34" charset="0"/>
                <a:ea typeface="+mn-ea"/>
                <a:cs typeface="+mn-cs"/>
              </a:rPr>
              <a:t>Initiative definition - https://docs.microsoft.com/en-us/azure/azure-policy/azure-policy-introduction#initiative-definition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076101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Currently, an Initiative Definition can have up to 100 policies.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Initiative assignment - https://docs.microsoft.com/en-us/azure/azure-policy/azure-policy-introduction#initiative-assignment </a:t>
            </a:r>
          </a:p>
          <a:p>
            <a:r>
              <a:rPr lang="en-US" sz="882" kern="1200" dirty="0">
                <a:solidFill>
                  <a:schemeClr val="tx1"/>
                </a:solidFill>
                <a:effectLst/>
                <a:latin typeface="Segoe UI Light" pitchFamily="34" charset="0"/>
                <a:ea typeface="+mn-ea"/>
                <a:cs typeface="+mn-cs"/>
              </a:rPr>
              <a:t>Recommendations for managing policies - https://docs.microsoft.com/en-us/azure/azure-policy/azure-policy-introduction#recommendations-for-managing-policies</a:t>
            </a: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339911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Policy evaluation happens about once an hour, which means that if you make changes to your policy definition and create a policy assignment then it will be re-evaluated over your resources within the hour.</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Identify non-compliant resources - https://docs.microsoft.com/en-us/azure/azure-policy/assign-policy-definition#identify-non-compliant-resources </a:t>
            </a: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95683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An invoice is only generated when you owe money. If you have a monthly credit amount or if you have a Free Trial, then you may not have an invoice. </a:t>
            </a: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Understand terms on your Microsoft Azure invoice - https://docs.microsoft.com/en-us/azure/billing/billing-understand-your-invoice </a:t>
            </a:r>
          </a:p>
          <a:p>
            <a:r>
              <a:rPr lang="en-US" sz="882" kern="1200" dirty="0">
                <a:solidFill>
                  <a:schemeClr val="tx1"/>
                </a:solidFill>
                <a:effectLst/>
                <a:latin typeface="Segoe UI Light" pitchFamily="34" charset="0"/>
                <a:ea typeface="+mn-ea"/>
                <a:cs typeface="+mn-cs"/>
              </a:rPr>
              <a:t>Understand terms on your Microsoft Azure detailed usage charges - https://docs.microsoft.com/en-us/azure/billing/billing-understand-your-invoice#detailed-terms-and-descriptions-of-your-invoice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1/16/2019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605072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Take a minute to access the </a:t>
            </a:r>
            <a:r>
              <a:rPr lang="en-US" sz="882" b="1" kern="1200" dirty="0">
                <a:solidFill>
                  <a:schemeClr val="tx1"/>
                </a:solidFill>
                <a:effectLst/>
                <a:latin typeface="Segoe UI Light" pitchFamily="34" charset="0"/>
                <a:ea typeface="+mn-ea"/>
                <a:cs typeface="+mn-cs"/>
              </a:rPr>
              <a:t>Portal</a:t>
            </a:r>
            <a:r>
              <a:rPr lang="en-US" sz="882" kern="1200" dirty="0">
                <a:solidFill>
                  <a:schemeClr val="tx1"/>
                </a:solidFill>
                <a:effectLst/>
                <a:latin typeface="Segoe UI Light" pitchFamily="34" charset="0"/>
                <a:ea typeface="+mn-ea"/>
                <a:cs typeface="+mn-cs"/>
              </a:rPr>
              <a:t> and view your users. Notice the </a:t>
            </a:r>
            <a:r>
              <a:rPr lang="en-US" sz="882" b="1" kern="1200" dirty="0">
                <a:solidFill>
                  <a:schemeClr val="tx1"/>
                </a:solidFill>
                <a:effectLst/>
                <a:latin typeface="Segoe UI Light" pitchFamily="34" charset="0"/>
                <a:ea typeface="+mn-ea"/>
                <a:cs typeface="+mn-cs"/>
              </a:rPr>
              <a:t>User Type</a:t>
            </a:r>
            <a:r>
              <a:rPr lang="en-US" sz="882" kern="1200" dirty="0">
                <a:solidFill>
                  <a:schemeClr val="tx1"/>
                </a:solidFill>
                <a:effectLst/>
                <a:latin typeface="Segoe UI Light" pitchFamily="34" charset="0"/>
                <a:ea typeface="+mn-ea"/>
                <a:cs typeface="+mn-cs"/>
              </a:rPr>
              <a:t> and </a:t>
            </a:r>
            <a:r>
              <a:rPr lang="en-US" sz="882" b="1" kern="1200" dirty="0">
                <a:solidFill>
                  <a:schemeClr val="tx1"/>
                </a:solidFill>
                <a:effectLst/>
                <a:latin typeface="Segoe UI Light" pitchFamily="34" charset="0"/>
                <a:ea typeface="+mn-ea"/>
                <a:cs typeface="+mn-cs"/>
              </a:rPr>
              <a:t>Source</a:t>
            </a:r>
            <a:r>
              <a:rPr lang="en-US" sz="882" kern="1200" dirty="0">
                <a:solidFill>
                  <a:schemeClr val="tx1"/>
                </a:solidFill>
                <a:effectLst/>
                <a:latin typeface="Segoe UI Light" pitchFamily="34" charset="0"/>
                <a:ea typeface="+mn-ea"/>
                <a:cs typeface="+mn-cs"/>
              </a:rPr>
              <a:t> columns. Have you given any thought as to the type of users you will need?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928865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Users can also be added to Azure AD through </a:t>
            </a:r>
            <a:r>
              <a:rPr lang="en-US" sz="882" b="1" kern="1200" dirty="0">
                <a:solidFill>
                  <a:schemeClr val="tx1"/>
                </a:solidFill>
                <a:effectLst/>
                <a:latin typeface="Segoe UI Light" pitchFamily="34" charset="0"/>
                <a:ea typeface="+mn-ea"/>
                <a:cs typeface="+mn-cs"/>
              </a:rPr>
              <a:t>Office 365 Admin Center,</a:t>
            </a:r>
            <a:r>
              <a:rPr lang="en-US" sz="882"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Microsoft Intune admin console</a:t>
            </a:r>
            <a:r>
              <a:rPr lang="en-US" sz="882" kern="1200" dirty="0">
                <a:solidFill>
                  <a:schemeClr val="tx1"/>
                </a:solidFill>
                <a:effectLst/>
                <a:latin typeface="Segoe UI Light" pitchFamily="34" charset="0"/>
                <a:ea typeface="+mn-ea"/>
                <a:cs typeface="+mn-cs"/>
              </a:rPr>
              <a:t>, and the </a:t>
            </a:r>
            <a:r>
              <a:rPr lang="en-US" sz="882" b="1" kern="1200" dirty="0">
                <a:solidFill>
                  <a:schemeClr val="tx1"/>
                </a:solidFill>
                <a:effectLst/>
                <a:latin typeface="Segoe UI Light" pitchFamily="34" charset="0"/>
                <a:ea typeface="+mn-ea"/>
                <a:cs typeface="+mn-cs"/>
              </a:rPr>
              <a:t>CLI</a:t>
            </a:r>
            <a:r>
              <a:rPr lang="en-US" sz="882" kern="1200" dirty="0">
                <a:solidFill>
                  <a:schemeClr val="tx1"/>
                </a:solidFill>
                <a:effectLst/>
                <a:latin typeface="Segoe UI Light" pitchFamily="34" charset="0"/>
                <a:ea typeface="+mn-ea"/>
                <a:cs typeface="+mn-cs"/>
              </a:rPr>
              <a:t>. Which of the options mentioned in this topic do you prefer?</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Add or change profile information for a user in Azure Active Directory - https://docs.microsoft.com/en-us/azure/active-directory/active-directory-users-profile-azure-portal </a:t>
            </a:r>
          </a:p>
          <a:p>
            <a:r>
              <a:rPr lang="en-US" sz="882" kern="1200" dirty="0">
                <a:solidFill>
                  <a:schemeClr val="tx1"/>
                </a:solidFill>
                <a:effectLst/>
                <a:latin typeface="Segoe UI Light" pitchFamily="34" charset="0"/>
                <a:ea typeface="+mn-ea"/>
                <a:cs typeface="+mn-cs"/>
              </a:rPr>
              <a:t>Creating a new user in Azure AD - https://docs.microsoft.com/en-us/powershell/azure/active-directory/new-user-sample?view=azureadps-2.0 </a:t>
            </a:r>
          </a:p>
          <a:p>
            <a:r>
              <a:rPr lang="en-US" sz="882" kern="1200" dirty="0">
                <a:solidFill>
                  <a:schemeClr val="tx1"/>
                </a:solidFill>
                <a:effectLst/>
                <a:latin typeface="Segoe UI Light" pitchFamily="34" charset="0"/>
                <a:ea typeface="+mn-ea"/>
                <a:cs typeface="+mn-cs"/>
              </a:rPr>
              <a:t>az ad user create - https://docs.microsoft.com/en-us/cli/azure/ad/user?view=azure-cli-latest#az_ad_user_create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56700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Establish or implement a naming convention for usernames, display names and aliases. </a:t>
            </a:r>
            <a:r>
              <a:rPr lang="en-US" sz="900" dirty="0"/>
              <a:t>The password for the new users needs to conform to the password complexity rules you have set for your directory. User parameters include User Principal Name, Display Name, Given Name, Department, and Job Title.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Importing data into my directory - https://docs.microsoft.com/en-us/powershell/azure/active-directory/importing-data?view=azureadps-2.0 </a:t>
            </a:r>
          </a:p>
          <a:p>
            <a:r>
              <a:rPr lang="en-US" sz="882" kern="1200" dirty="0">
                <a:solidFill>
                  <a:schemeClr val="tx1"/>
                </a:solidFill>
                <a:effectLst/>
                <a:latin typeface="Segoe UI Light" pitchFamily="34" charset="0"/>
                <a:ea typeface="+mn-ea"/>
                <a:cs typeface="+mn-cs"/>
              </a:rPr>
              <a:t>New-ADUser - https://docs.microsoft.com/en-us/powershell/module/azuread/new-azureaduser?view=azureadps-2.0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355914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Have you given any thought to which groups you need to create? Would you directly assign or dynamically assign membership?</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Manage group membership for users in your Azure Active Directory tenant - https://docs.microsoft.com/en-us/azure/active-directory/active-directory-groups-members-azure-portal </a:t>
            </a:r>
          </a:p>
          <a:p>
            <a:r>
              <a:rPr lang="en-US" sz="882" kern="1200" dirty="0">
                <a:solidFill>
                  <a:schemeClr val="tx1"/>
                </a:solidFill>
                <a:effectLst/>
                <a:latin typeface="Segoe UI Light" pitchFamily="34" charset="0"/>
                <a:ea typeface="+mn-ea"/>
                <a:cs typeface="+mn-cs"/>
              </a:rPr>
              <a:t>Create attribute-based rules for dynamic group membership in Azure Active Directory - https://docs.microsoft.com/en-us/azure/active-directory/active-directory-groups-dynamic-membership-azure-portal </a:t>
            </a:r>
          </a:p>
          <a:p>
            <a:r>
              <a:rPr lang="en-US" sz="882" kern="1200" dirty="0">
                <a:solidFill>
                  <a:schemeClr val="tx1"/>
                </a:solidFill>
                <a:effectLst/>
                <a:latin typeface="Segoe UI Light" pitchFamily="34" charset="0"/>
                <a:ea typeface="+mn-ea"/>
                <a:cs typeface="+mn-cs"/>
              </a:rPr>
              <a:t>Create a group and add members in Azure Active Directory - https://docs.microsoft.com/en-us/azure/active-directory/active-directory-groups-create-azure-portal</a:t>
            </a:r>
          </a:p>
          <a:p>
            <a:r>
              <a:rPr lang="en-US" sz="882" kern="1200" dirty="0">
                <a:solidFill>
                  <a:schemeClr val="tx1"/>
                </a:solidFill>
                <a:effectLst/>
                <a:latin typeface="Segoe UI Light" pitchFamily="34" charset="0"/>
                <a:ea typeface="+mn-ea"/>
                <a:cs typeface="+mn-cs"/>
              </a:rPr>
              <a:t>New-AzureADGroup - https://docs.microsoft.com/en-us/powershell/module/azuread/new-azureadgroup?view=azureadps-2.0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5D0FC-B07B-4F4D-953A-53E89E1EC26F}" type="slidenum">
              <a:rPr lang="en-US" smtClean="0"/>
              <a:t>4</a:t>
            </a:fld>
            <a:endParaRPr lang="en-US" dirty="0"/>
          </a:p>
        </p:txBody>
      </p:sp>
    </p:spTree>
    <p:extLst>
      <p:ext uri="{BB962C8B-B14F-4D97-AF65-F5344CB8AC3E}">
        <p14:creationId xmlns:p14="http://schemas.microsoft.com/office/powerpoint/2010/main" val="869946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71516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Take a minute to access the </a:t>
            </a:r>
            <a:r>
              <a:rPr lang="en-US" sz="882" b="1" kern="1200" dirty="0">
                <a:solidFill>
                  <a:schemeClr val="tx1"/>
                </a:solidFill>
                <a:effectLst/>
                <a:latin typeface="Segoe UI Light" pitchFamily="34" charset="0"/>
                <a:ea typeface="+mn-ea"/>
                <a:cs typeface="+mn-cs"/>
              </a:rPr>
              <a:t>Portal</a:t>
            </a:r>
            <a:r>
              <a:rPr lang="en-US" sz="882" kern="1200" dirty="0">
                <a:solidFill>
                  <a:schemeClr val="tx1"/>
                </a:solidFill>
                <a:effectLst/>
                <a:latin typeface="Segoe UI Light" pitchFamily="34" charset="0"/>
                <a:ea typeface="+mn-ea"/>
                <a:cs typeface="+mn-cs"/>
              </a:rPr>
              <a:t> and view your users. Notice the </a:t>
            </a:r>
            <a:r>
              <a:rPr lang="en-US" sz="882" b="1" kern="1200" dirty="0">
                <a:solidFill>
                  <a:schemeClr val="tx1"/>
                </a:solidFill>
                <a:effectLst/>
                <a:latin typeface="Segoe UI Light" pitchFamily="34" charset="0"/>
                <a:ea typeface="+mn-ea"/>
                <a:cs typeface="+mn-cs"/>
              </a:rPr>
              <a:t>User Type</a:t>
            </a:r>
            <a:r>
              <a:rPr lang="en-US" sz="882" kern="1200" dirty="0">
                <a:solidFill>
                  <a:schemeClr val="tx1"/>
                </a:solidFill>
                <a:effectLst/>
                <a:latin typeface="Segoe UI Light" pitchFamily="34" charset="0"/>
                <a:ea typeface="+mn-ea"/>
                <a:cs typeface="+mn-cs"/>
              </a:rPr>
              <a:t> and </a:t>
            </a:r>
            <a:r>
              <a:rPr lang="en-US" sz="882" b="1" kern="1200" dirty="0">
                <a:solidFill>
                  <a:schemeClr val="tx1"/>
                </a:solidFill>
                <a:effectLst/>
                <a:latin typeface="Segoe UI Light" pitchFamily="34" charset="0"/>
                <a:ea typeface="+mn-ea"/>
                <a:cs typeface="+mn-cs"/>
              </a:rPr>
              <a:t>Source</a:t>
            </a:r>
            <a:r>
              <a:rPr lang="en-US" sz="882" kern="1200" dirty="0">
                <a:solidFill>
                  <a:schemeClr val="tx1"/>
                </a:solidFill>
                <a:effectLst/>
                <a:latin typeface="Segoe UI Light" pitchFamily="34" charset="0"/>
                <a:ea typeface="+mn-ea"/>
                <a:cs typeface="+mn-cs"/>
              </a:rPr>
              <a:t> columns. Have you given any thought as to the type of users you will need?</a:t>
            </a:r>
          </a:p>
          <a:p>
            <a:r>
              <a:rPr lang="en-US" sz="882" kern="1200" dirty="0">
                <a:solidFill>
                  <a:schemeClr val="tx1"/>
                </a:solidFill>
                <a:effectLst/>
                <a:latin typeface="Segoe UI Light" pitchFamily="34" charset="0"/>
                <a:ea typeface="+mn-ea"/>
                <a:cs typeface="+mn-cs"/>
              </a:rPr>
              <a:t>✔️ Users and groups are sourced from Azure Active Directory, which is commonly populated with credentials from on-premises directories, such as Active Directory. Note that RBAC access that you grant at parent scopes is inherited at child scopes.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see: </a:t>
            </a:r>
          </a:p>
          <a:p>
            <a:r>
              <a:rPr lang="en-US" sz="882" kern="1200" dirty="0">
                <a:solidFill>
                  <a:schemeClr val="tx1"/>
                </a:solidFill>
                <a:effectLst/>
                <a:latin typeface="Segoe UI Light" pitchFamily="34" charset="0"/>
                <a:ea typeface="+mn-ea"/>
                <a:cs typeface="+mn-cs"/>
              </a:rPr>
              <a:t>Get started with access management in the Azure portal: https://docs.microsoft.com/en-us/azure/active-directory/role-based-access-control-what-is</a:t>
            </a: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531891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644739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✔Are you using the Azure forums to find information and post questions? If not, try the reference link.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Assigning administrator roles in Azure Active Directory - https://docs.microsoft.com/en-us/azure/active-directory/users-groups-roles/directory-assign-admin-roles  </a:t>
            </a:r>
          </a:p>
          <a:p>
            <a:r>
              <a:rPr lang="en-US" sz="882" kern="1200" dirty="0">
                <a:solidFill>
                  <a:schemeClr val="tx1"/>
                </a:solidFill>
                <a:effectLst/>
                <a:latin typeface="Segoe UI Light" pitchFamily="34" charset="0"/>
                <a:ea typeface="+mn-ea"/>
                <a:cs typeface="+mn-cs"/>
              </a:rPr>
              <a:t>Available roles - https://docs.microsoft.com/en-us/azure/active-directory/users-groups-roles/directory-assign-admin-roles#available-roles 	</a:t>
            </a:r>
          </a:p>
          <a:p>
            <a:r>
              <a:rPr lang="en-US" sz="882" kern="1200" dirty="0">
                <a:solidFill>
                  <a:schemeClr val="tx1"/>
                </a:solidFill>
                <a:effectLst/>
                <a:latin typeface="Segoe UI Light" pitchFamily="34" charset="0"/>
                <a:ea typeface="+mn-ea"/>
                <a:cs typeface="+mn-cs"/>
              </a:rPr>
              <a:t>Active Directory Forum - https://feedback.azure.com/forums/169401-azure-active-directory?category_id=166032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5572416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7764054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t>
            </a:r>
            <a:r>
              <a:rPr lang="en-US" dirty="0"/>
              <a:t>Explain the benefits of role assignment that allows you to associate a security principal to a role, and how this decoupling lets you specify a specific role has access to a resource in your subscription. Also to add/remove security principals in a loosely connected manner.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895032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Take a minute to open the Azure Portal, open the Subscriptions or Resource Group blade, and click Access Control (IAM).</a:t>
            </a:r>
          </a:p>
          <a:p>
            <a:r>
              <a:rPr lang="en-US" sz="882" kern="1200" dirty="0">
                <a:solidFill>
                  <a:schemeClr val="tx1"/>
                </a:solidFill>
                <a:effectLst/>
                <a:latin typeface="Segoe UI Light" pitchFamily="34" charset="0"/>
                <a:ea typeface="+mn-ea"/>
                <a:cs typeface="+mn-cs"/>
              </a:rPr>
              <a:t>Click </a:t>
            </a:r>
            <a:r>
              <a:rPr lang="en-US" sz="882" b="1" kern="1200" dirty="0">
                <a:solidFill>
                  <a:schemeClr val="tx1"/>
                </a:solidFill>
                <a:effectLst/>
                <a:latin typeface="Segoe UI Light" pitchFamily="34" charset="0"/>
                <a:ea typeface="+mn-ea"/>
                <a:cs typeface="+mn-cs"/>
              </a:rPr>
              <a:t>Add </a:t>
            </a:r>
            <a:r>
              <a:rPr lang="en-US" sz="882" kern="1200" dirty="0">
                <a:solidFill>
                  <a:schemeClr val="tx1"/>
                </a:solidFill>
                <a:effectLst/>
                <a:latin typeface="Segoe UI Light" pitchFamily="34" charset="0"/>
                <a:ea typeface="+mn-ea"/>
                <a:cs typeface="+mn-cs"/>
              </a:rPr>
              <a:t>and take a few minutes to review the built-in roles and see which role you would be most interested in using.</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Built-in roles in Azure - https://docs.microsoft.com/en-us/azure/role-based-access-control/built-in-roles</a:t>
            </a:r>
          </a:p>
          <a:p>
            <a:r>
              <a:rPr lang="en-US" sz="882" kern="1200" dirty="0">
                <a:solidFill>
                  <a:schemeClr val="tx1"/>
                </a:solidFill>
                <a:effectLst/>
                <a:latin typeface="Segoe UI Light" pitchFamily="34" charset="0"/>
                <a:ea typeface="+mn-ea"/>
                <a:cs typeface="+mn-cs"/>
              </a:rPr>
              <a:t>Create custom roles for Azure Role-Based Access Control - https://docs.microsoft.com/en-us/azure/active-directory/role-based-access-control-custom-roles </a:t>
            </a:r>
          </a:p>
          <a:p>
            <a:r>
              <a:rPr lang="en-US" sz="882" kern="1200" dirty="0">
                <a:solidFill>
                  <a:schemeClr val="tx1"/>
                </a:solidFill>
                <a:effectLst/>
                <a:latin typeface="Segoe UI Light" pitchFamily="34" charset="0"/>
                <a:ea typeface="+mn-ea"/>
                <a:cs typeface="+mn-cs"/>
              </a:rPr>
              <a:t>Get-AzureRmRoleDefinition - https://docs.microsoft.com/en-us/powershell/module/azurerm.resources/get-azurermroledefinition?view=azurermps-5.3.0</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751663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Take a minute to open the Azure Portal and use the Access Control blade to add a role and then assign it to a user. For your organization which role assignments would you need?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Custom roles access control - https://docs.microsoft.com/en-us/azure/active-directory/role-based-access-control-custom-roles#custom-roles-access-control </a:t>
            </a:r>
          </a:p>
          <a:p>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263371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What is role-based access control - https://docs.microsoft.com/en-us/azure/role-based-access-control/overview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687636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690582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AZ-100 Certification Areas - https://www.microsoft.com/en-us/learning/exam-az-100.aspx</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817009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For the Quickstarts in this practice, you will to sign in to Azure with an account that’s a global admin for the directory.</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✔️As you have time, experiment with other user and group administrative tasks. Also, if you want to try some of these tasks using PowerShell, see the Azure Active Directory PowerShell 2.0 cmdlet reference for AzureAD (</a:t>
            </a:r>
            <a:r>
              <a:rPr lang="en-US" dirty="0"/>
              <a:t>https://docs.microsoft.com/en-us/powershell/module/Azuread/?view=azureadps-2.0)</a:t>
            </a:r>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33788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In this course we will cover the services that will help you with materials in the other courses. Specifically, the highlighted items in the diagram are covered in this course.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Monitoring Azure applications and resources - https://docs.microsoft.com/en-us/azure/monitoring-and-diagnostics/monitoring-overview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515210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see:</a:t>
            </a:r>
          </a:p>
          <a:p>
            <a:r>
              <a:rPr lang="en-US" sz="882" kern="1200" dirty="0">
                <a:solidFill>
                  <a:schemeClr val="tx1"/>
                </a:solidFill>
                <a:effectLst/>
                <a:latin typeface="Segoe UI Light" pitchFamily="34" charset="0"/>
                <a:ea typeface="+mn-ea"/>
                <a:cs typeface="+mn-cs"/>
              </a:rPr>
              <a:t>Get started with Azure Monitor – https://docs.microsoft.com/en-us/azure/monitoring-and-diagnostics/monitoring-get-started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9288653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Advisor provides recommendations for virtual machines, availability sets, application gateways, App Services, SQL servers, and Redis Cache.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Introduction to Azure Advisor - https://docs.microsoft.com/en-us/azure/advisor/advisor-overview </a:t>
            </a:r>
          </a:p>
          <a:p>
            <a:r>
              <a:rPr lang="en-US" sz="882" kern="1200" dirty="0">
                <a:solidFill>
                  <a:schemeClr val="tx1"/>
                </a:solidFill>
                <a:effectLst/>
                <a:latin typeface="Segoe UI Light" pitchFamily="34" charset="0"/>
                <a:ea typeface="+mn-ea"/>
                <a:cs typeface="+mn-cs"/>
              </a:rPr>
              <a:t>Advisor Cost recommendations - https://docs.microsoft.com/en-us/azure/advisor/advisor-cost-recommendations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787078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The new alerts experience in Azure Monitor - https://docs.microsoft.com/en-us/azure/monitoring-and-diagnostics/monitoring-overview-unified-alerts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7615606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Take a few minutes to create an alert rule and look at the options. Action groups are on the next slide.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The new alerts experience in Azure Monitor - https://docs.microsoft.com/en-us/azure/monitoring-and-diagnostics/monitoring-overview-unified-alerts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6524684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Take a few minutes to create an action group using the link below.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Create an action group by using the Azure portal - https://docs.microsoft.com/en-us/azure/monitoring-and-diagnostics/monitoring-action-groups#create-an-action-group-by-using-the-azure-portal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Action specific information - https://docs.microsoft.com/en-us/azure/monitoring-and-diagnostics/monitoring-action-groups#action-specific-information</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Rate limiting for Voice, SMS, emails, Azure App push notifications and webhook posts - https://docs.microsoft.com/en-us/azure/monitoring-and-diagnostics/monitoring-alerts-rate-limiting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0884194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Alert rule terminology - https://docs.microsoft.com/en-us/azure/monitoring-and-diagnostics/monitoring-overview-unified-alerts#alert-rules-terminology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1567004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Can you see how the activity log lets you monitor activity at the subscription level? If you like, try another practice using the reference link.</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Create, view, and manage alerts using Azure Monitor - https://docs.microsoft.com/en-us/azure/monitoring-and-diagnostics/monitor-alerts-unified-usage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33788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5D0FC-B07B-4F4D-953A-53E89E1EC26F}" type="slidenum">
              <a:rPr lang="en-US" smtClean="0"/>
              <a:t>6</a:t>
            </a:fld>
            <a:endParaRPr lang="en-US" dirty="0"/>
          </a:p>
        </p:txBody>
      </p:sp>
    </p:spTree>
    <p:extLst>
      <p:ext uri="{BB962C8B-B14F-4D97-AF65-F5344CB8AC3E}">
        <p14:creationId xmlns:p14="http://schemas.microsoft.com/office/powerpoint/2010/main" val="12769996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The Activity Log differs from Diagnostic Logs </a:t>
            </a:r>
            <a:r>
              <a:rPr lang="en-US" sz="882" u="none" kern="1200" dirty="0">
                <a:solidFill>
                  <a:schemeClr val="tx1"/>
                </a:solidFill>
                <a:effectLst/>
                <a:latin typeface="Segoe UI Light" pitchFamily="34" charset="0"/>
                <a:ea typeface="+mn-ea"/>
                <a:cs typeface="+mn-cs"/>
              </a:rPr>
              <a:t>(https://docs.microsoft.com/en-us/azure/monitoring-and-diagnostics/monitoring-overview-of-diagnostic-logs). Activity Logs provide data about the operations on a resource from the outside (the "control plane"). Diagnostics Logs are emitted by a resource and provide information about the operation of that resource (the "data plane").</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 </a:t>
            </a:r>
          </a:p>
          <a:p>
            <a:r>
              <a:rPr lang="en-US" sz="882" kern="1200" dirty="0">
                <a:solidFill>
                  <a:schemeClr val="tx1"/>
                </a:solidFill>
                <a:effectLst/>
                <a:latin typeface="Segoe UI Light" pitchFamily="34" charset="0"/>
                <a:ea typeface="+mn-ea"/>
                <a:cs typeface="+mn-cs"/>
              </a:rPr>
              <a:t>Monitor Subscription Activity with the Azure Activity Log - https://docs.microsoft.com/en-us/azure/monitoring-and-diagnostics/monitoring-overview-activity-logs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794612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You can think of Azure Monitor as a platform service which provides a pipeline for metric and log data coming from any Azure resource providers. Alerts and Activity Log are covered in more details in separate lessons. Log Analytics is covered in a separate module.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6777617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Once you have defined a set of filters, you can save it as a query that is persisted across sessions if you ever need to perform the same query with those filters applied again in the future. You can also pin a query to your Azure dashboard to always keep an eye on specific events.</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 </a:t>
            </a:r>
          </a:p>
          <a:p>
            <a:r>
              <a:rPr lang="en-US" sz="882" kern="1200" dirty="0">
                <a:solidFill>
                  <a:schemeClr val="tx1"/>
                </a:solidFill>
                <a:effectLst/>
                <a:latin typeface="Segoe UI Light" pitchFamily="34" charset="0"/>
                <a:ea typeface="+mn-ea"/>
                <a:cs typeface="+mn-cs"/>
              </a:rPr>
              <a:t>Query the Activity Log in the Azure portal - https://docs.microsoft.com/en-us/azure/monitoring-and-diagnostics/monitoring-overview-activity-logs#query-the-activity-log-in-the-azure-portal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4111722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Categories in the Activity Log - https://docs.microsoft.com/en-us/azure/monitoring-and-diagnostics/monitoring-overview-activity-logs#categories-in-the-activity-log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052506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Log Analytics collects activity logs and stores the logs for 90 days free of charge. If you store logs for longer than 90 days, you will incur data retention charges for the data stored longer than that period. When you're on the Free pricing tier, activity logs do not apply to your daily data consumption. The next module is Log Analytics.</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 </a:t>
            </a:r>
          </a:p>
          <a:p>
            <a:r>
              <a:rPr lang="en-US" sz="882" kern="1200" dirty="0">
                <a:solidFill>
                  <a:schemeClr val="tx1"/>
                </a:solidFill>
                <a:effectLst/>
                <a:latin typeface="Segoe UI Light" pitchFamily="34" charset="0"/>
                <a:ea typeface="+mn-ea"/>
                <a:cs typeface="+mn-cs"/>
              </a:rPr>
              <a:t>Collect and analyze Azure activity logs in Log Analytics - https://docs.microsoft.com/en-us/azure/log-analytics/log-analytics-activity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2362661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Do you think your organization would benefit from this strategy?</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 </a:t>
            </a:r>
          </a:p>
          <a:p>
            <a:r>
              <a:rPr lang="en-US" sz="882" kern="1200" dirty="0">
                <a:solidFill>
                  <a:schemeClr val="tx1"/>
                </a:solidFill>
                <a:effectLst/>
                <a:latin typeface="Segoe UI Light" pitchFamily="34" charset="0"/>
                <a:ea typeface="+mn-ea"/>
                <a:cs typeface="+mn-cs"/>
              </a:rPr>
              <a:t>Collect Azure Activity Logs into Log Analytics across subscriptions - https://docs.microsoft.com/en-us/azure/log-analytics/log-analytics-activity-logs-subscriptions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7480622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The tasks listed are only a representative sampling of what you can do with Activity Logs. Explore some of the other tasks as you have time. Don’t forget to view the associated Activity Log dashboards. (Click the </a:t>
            </a:r>
            <a:r>
              <a:rPr lang="en-US" sz="882" b="1" kern="1200" dirty="0">
                <a:solidFill>
                  <a:schemeClr val="tx1"/>
                </a:solidFill>
                <a:effectLst/>
                <a:latin typeface="Segoe UI Light" pitchFamily="34" charset="0"/>
                <a:ea typeface="+mn-ea"/>
                <a:cs typeface="+mn-cs"/>
              </a:rPr>
              <a:t>Azure Activity Logs</a:t>
            </a:r>
            <a:r>
              <a:rPr lang="en-US" sz="882" kern="1200" dirty="0">
                <a:solidFill>
                  <a:schemeClr val="tx1"/>
                </a:solidFill>
                <a:effectLst/>
                <a:latin typeface="Segoe UI Light" pitchFamily="34" charset="0"/>
                <a:ea typeface="+mn-ea"/>
                <a:cs typeface="+mn-cs"/>
              </a:rPr>
              <a:t> tile to open the </a:t>
            </a:r>
            <a:r>
              <a:rPr lang="en-US" sz="882" b="1" kern="1200" dirty="0">
                <a:solidFill>
                  <a:schemeClr val="tx1"/>
                </a:solidFill>
                <a:effectLst/>
                <a:latin typeface="Segoe UI Light" pitchFamily="34" charset="0"/>
                <a:ea typeface="+mn-ea"/>
                <a:cs typeface="+mn-cs"/>
              </a:rPr>
              <a:t>Azure Activity Logs</a:t>
            </a:r>
            <a:r>
              <a:rPr lang="en-US" sz="882" kern="1200" dirty="0">
                <a:solidFill>
                  <a:schemeClr val="tx1"/>
                </a:solidFill>
                <a:effectLst/>
                <a:latin typeface="Segoe UI Light" pitchFamily="34" charset="0"/>
                <a:ea typeface="+mn-ea"/>
                <a:cs typeface="+mn-cs"/>
              </a:rPr>
              <a:t> dashboard.) Try some PowerShell and CLI tasks.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For more information, see: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Create activity log alerts –  https://docs.microsoft.com/en-us/azure/monitoring-and-diagnostics/monitoring-activity-log-alerts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Stream the Azure Activity Log to Event Hubs – https://docs.microsoft.com/en-us/azure/monitoring-and-diagnostics/monitoring-stream-activity-logs-event-hubs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Archive the Azure Activity Log – https://docs.microsoft.com/en-us/azure/monitoring-and-diagnostics/monitoring-archive-activity-log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Collect and analyze Azure activity logs in Log Analytics - https://docs.microsoft.com/en-us/azure/log-analytics/log-analytics-activity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2917219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1/13/2019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Log Analytics helps you collect, correlate, search, and act on log and performance data generated by operating systems and applications. It gives you real-time operational insights using integrated search and custom dashboards to readily analyze millions of records across all your workloads and servers regardless of their physical location. Log Analytics gives you a single interface for consuming and correlating the data, covering both Linux and Windows Server.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‎What is Log Analytics? https://docs.microsoft.com/en-us/azure/log-analytics/log-analytics-overview </a:t>
            </a:r>
          </a:p>
          <a:p>
            <a:r>
              <a:rPr lang="en-US" dirty="0"/>
              <a:t>What’s new in Microsoft Operations Management Suite: Log Analytics - https://blog.tyang.org/wp-content/uploads/2016/04/Whats-New-in-OMS.pdf </a:t>
            </a:r>
          </a:p>
          <a:p>
            <a:r>
              <a:rPr lang="en-US" dirty="0"/>
              <a:t>Log Analytics FAQ - https://azure.microsoft.com/en-us/services/log-analytics/faq/ </a:t>
            </a:r>
          </a:p>
          <a:p>
            <a:r>
              <a:rPr lang="en-US" dirty="0"/>
              <a:t>Unified Alerts in Log Analytics - https://docs.microsoft.com/en-us/azure/log-analytics/log-analytics-alerts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6845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5D0FC-B07B-4F4D-953A-53E89E1EC26F}" type="slidenum">
              <a:rPr lang="en-US" smtClean="0"/>
              <a:t>7</a:t>
            </a:fld>
            <a:endParaRPr lang="en-US" dirty="0"/>
          </a:p>
        </p:txBody>
      </p:sp>
    </p:spTree>
    <p:extLst>
      <p:ext uri="{BB962C8B-B14F-4D97-AF65-F5344CB8AC3E}">
        <p14:creationId xmlns:p14="http://schemas.microsoft.com/office/powerpoint/2010/main" val="18965790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see:</a:t>
            </a:r>
          </a:p>
          <a:p>
            <a:r>
              <a:rPr lang="en-US" sz="882" kern="1200" dirty="0">
                <a:solidFill>
                  <a:schemeClr val="tx1"/>
                </a:solidFill>
                <a:effectLst/>
                <a:latin typeface="Segoe UI Light" pitchFamily="34" charset="0"/>
                <a:ea typeface="+mn-ea"/>
                <a:cs typeface="+mn-cs"/>
              </a:rPr>
              <a:t>Create a Workspace – https://docs.microsoft.com/en-us/azure/log-analytics/log-analytics-quick-collect-azurevm#create-a-workspace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9288653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Connecting Computers to the Log Analytics Service - https://docs.microsoft.com/en-us/azure/log-analytics/log-analytics-windows-agents#system-requirements-and-required-configuration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4903218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Data Sources in Log Analytics - https://docs.microsoft.com/en-us/azure/log-analytics/log-analytics-data-sources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308218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In this tutorial, you learned how to create a dashboard in the Azure portal and add a log search to it. In the next tutorial you will learn the different responses you can implement based on log search results.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33788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In this tutorial, you learned to create an alert based on your Log Analytics workspace and then defined a custom log search. You then activated your alert and created an Action Group to send an email notification each time the alert is triggered.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5840784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In response to customer feedback to consolidate monitoring and management of both on premises and Azure workloads into a single user experience, OMS portal capabilities have been added into the Azure portal.</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OMS portal moving to Azure – https://docs.microsoft.com/en-us/azure/log-analytics/log-analytics-oms-portal-transition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596283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Azure Log Analytics – meet our new query language - https://azure.microsoft.com/en-us/blog/azure-log-analytics-meet-our-new-query-language-2/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8398585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You can try this query and many others during the Practice: Log Analytics Queries.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Understanding log searches in Log Analytics - https://docs.microsoft.com/en-us/azure/log-analytics/log-analytics-log-search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5688880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Microsoft Online Labs - https://www.microsoft.com/handsonlabs/SelfPacedLabs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4099037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1/13/2019 7:21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Azure Resource Manager - https://docs.microsoft.com/en-us/azure/azure-resource-manager/resource-group-overview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4903218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see:</a:t>
            </a:r>
          </a:p>
          <a:p>
            <a:r>
              <a:rPr lang="en-US" sz="882" kern="1200" dirty="0">
                <a:solidFill>
                  <a:schemeClr val="tx1"/>
                </a:solidFill>
                <a:effectLst/>
                <a:latin typeface="Segoe UI Light" pitchFamily="34" charset="0"/>
                <a:ea typeface="+mn-ea"/>
                <a:cs typeface="+mn-cs"/>
              </a:rPr>
              <a:t>Create a Workspace – https://docs.microsoft.com/en-us/azure/log-analytics/log-analytics-quick-collect-azurevm#create-a-workspace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9288653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21746325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Only Owner and User Access Administrator roles can create or delete management locks.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additional information, see: </a:t>
            </a:r>
          </a:p>
          <a:p>
            <a:r>
              <a:rPr lang="en-US" sz="882" kern="1200" dirty="0">
                <a:solidFill>
                  <a:schemeClr val="tx1"/>
                </a:solidFill>
                <a:effectLst/>
                <a:latin typeface="Segoe UI Light" pitchFamily="34" charset="0"/>
                <a:ea typeface="+mn-ea"/>
                <a:cs typeface="+mn-cs"/>
              </a:rPr>
              <a:t>Lock resources to prevent unexpected changes: https://docs.microsoft.com/en-us/azure/azure-resource-manager/resource-group-lock-resources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7626111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Just because a service can be moved doesn’t mean there aren’t restrictions. For example, you can move a virtual network, but you must also move its dependent resources, like gateways. Learn more at the reference link.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Move resources to new resource group or subscription - https://docs.microsoft.com/en-us/azure/azure-resource-manager/resource-group-move-resources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7936891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6090232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Don’t worry about having to type the ARM template JSON code. Simply use the copy functionality that is provided in the exercise.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Azure Resource Manager overview – https://docs.microsoft.com/en-us/azure/azure-resource-manager/resource-group-overview?toc=%2fazure%2fvirtual-machines%2fwindows%2ftoc.json</a:t>
            </a:r>
          </a:p>
          <a:p>
            <a:r>
              <a:rPr lang="en-US" sz="882" kern="1200" dirty="0">
                <a:solidFill>
                  <a:schemeClr val="tx1"/>
                </a:solidFill>
                <a:effectLst/>
                <a:latin typeface="Segoe UI Light" pitchFamily="34" charset="0"/>
                <a:ea typeface="+mn-ea"/>
                <a:cs typeface="+mn-cs"/>
              </a:rPr>
              <a:t>Troubleshoot common ARM deployment errors – https://docs.microsoft.com/en-us/azure/azure-resource-manager/resource-manager-common-deployment-errors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337884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To create or delete management locks, you must have access to Microsoft.Authorization/* or Microsoft.Authorization/locks/* actions. Of the built-in roles, only </a:t>
            </a:r>
            <a:r>
              <a:rPr lang="en-US" sz="882" b="1" kern="1200" dirty="0">
                <a:solidFill>
                  <a:schemeClr val="tx1"/>
                </a:solidFill>
                <a:effectLst/>
                <a:latin typeface="Segoe UI Light" pitchFamily="34" charset="0"/>
                <a:ea typeface="+mn-ea"/>
                <a:cs typeface="+mn-cs"/>
              </a:rPr>
              <a:t>Owner </a:t>
            </a:r>
            <a:r>
              <a:rPr lang="en-US" sz="882" kern="1200" dirty="0">
                <a:solidFill>
                  <a:schemeClr val="tx1"/>
                </a:solidFill>
                <a:effectLst/>
                <a:latin typeface="Segoe UI Light" pitchFamily="34" charset="0"/>
                <a:ea typeface="+mn-ea"/>
                <a:cs typeface="+mn-cs"/>
              </a:rPr>
              <a:t>and </a:t>
            </a:r>
            <a:r>
              <a:rPr lang="en-US" sz="882" b="1" kern="1200" dirty="0">
                <a:solidFill>
                  <a:schemeClr val="tx1"/>
                </a:solidFill>
                <a:effectLst/>
                <a:latin typeface="Segoe UI Light" pitchFamily="34" charset="0"/>
                <a:ea typeface="+mn-ea"/>
                <a:cs typeface="+mn-cs"/>
              </a:rPr>
              <a:t>User Access Administrator</a:t>
            </a:r>
            <a:r>
              <a:rPr lang="en-US" sz="882" kern="1200" dirty="0">
                <a:solidFill>
                  <a:schemeClr val="tx1"/>
                </a:solidFill>
                <a:effectLst/>
                <a:latin typeface="Segoe UI Light" pitchFamily="34" charset="0"/>
                <a:ea typeface="+mn-ea"/>
                <a:cs typeface="+mn-cs"/>
              </a:rPr>
              <a:t> are granted those actions.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 You can also perform the same exercise with the Azure CLI</a:t>
            </a:r>
            <a:r>
              <a:rPr lang="en-US" sz="882" u="none" kern="1200" dirty="0">
                <a:solidFill>
                  <a:schemeClr val="tx1"/>
                </a:solidFill>
                <a:effectLst/>
                <a:latin typeface="Segoe UI Light" pitchFamily="34" charset="0"/>
                <a:ea typeface="+mn-ea"/>
                <a:cs typeface="+mn-cs"/>
              </a:rPr>
              <a:t> </a:t>
            </a:r>
            <a:r>
              <a:rPr lang="en-US" sz="882" kern="1200" dirty="0">
                <a:solidFill>
                  <a:schemeClr val="tx1"/>
                </a:solidFill>
                <a:effectLst/>
                <a:latin typeface="Segoe UI Light" pitchFamily="34" charset="0"/>
                <a:ea typeface="+mn-ea"/>
                <a:cs typeface="+mn-cs"/>
              </a:rPr>
              <a:t>if you prefer - https://docs.microsoft.com/en-us/azure/azure-resource-manager/resource-group-lock-resources#azure-cli</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Lock resources to prevent unexpected changes - https://docs.microsoft.com/en-us/azure/azure-resource-manager/resource-group-lock-resources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2167741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1/13/2019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This module is a set of video walkthroughs that cover helpful ways to navigate the Azure portal as well as a general review of the environment and key tools.</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In addition, the module provides videos of important tools that an admin would use in their day to day job, such as PowerShell and the command line interface (CLI).</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Depending upon how familiar your students are with Azure, you may opt to ignore this module. Or you could recommend it to students to watch after class if they need a refresher on the basics of the Azure portal, or how to work in the Cloud Shell.</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You can definitely consider this as optional material if you need to make adjustments in your time management of a particular class.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1401321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1/13/2019 7:10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This video and the next ones are courtesy of Michael Crump in the Azure Product team. We are highlighting just a few of the many tips and tricks videos available on his blog. Be sure to check out the complete list.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Tips and Tricks - The Complete List - https://www.michaelcrump.net/azure-tips-and-tricks-complete-list/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40456788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This video and the next ones are courtesy of Michael Crump in the Azure Product team. We are highlighting just a few of the many tips and tricks videos available on his blog. Be sure to check out the complete list.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Tips and Tricks - The Complete List - https://www.michaelcrump.net/azure-tips-and-tricks-complete-list/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297380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1050872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Get started with Azure CLI 2.0 - https://docs.microsoft.com/en-us/cli/azure/get-started-with-azure-cli?view=azure-cli-latest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8663149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PowerShell - https://docs.microsoft.com/en-us/powershell/azure/overview?view=azurermps-6.5.0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15707869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18585670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no module review questions for this module.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864547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azure.microsoft.com/en-us/pricing/enterprise-agreement/" TargetMode="External"/><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azure.microsoft.com/en-us/free/" TargetMode="External"/><Relationship Id="rId5" Type="http://schemas.openxmlformats.org/officeDocument/2006/relationships/hyperlink" Target="https://azure.microsoft.com/en-us/partners/directory/" TargetMode="External"/><Relationship Id="rId10" Type="http://schemas.openxmlformats.org/officeDocument/2006/relationships/image" Target="../media/image11.png"/><Relationship Id="rId4" Type="http://schemas.openxmlformats.org/officeDocument/2006/relationships/hyperlink" Target="https://www.microsoft.com/en-us/licensing/licensing-programs/open-license.aspx"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zure-subscription-service-limits"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ctive-directory/users-groups-roles/directory-assign-admin-roles#available-roles"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zure/azure-policy/tree/master/sample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hyperlink" Target="https://docs.microsoft.com/en-us/azure/azure-policy/policy-definiti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billing/billing-download-azure-invoice-daily-usage-date"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powershell/module/azuread/new-azureaduser?view=azureadps-2.0"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powershell/module/azuread/connect-azuread?view=azureadps-2.0"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hyperlink" Target="https://docs.microsoft.com/en-us/powershell/module/addsadministration/new-aduser?view=win10-ps" TargetMode="External"/><Relationship Id="rId4" Type="http://schemas.openxmlformats.org/officeDocument/2006/relationships/hyperlink" Target="https://docs.microsoft.com/en-us/powershell/module/microsoft.powershell.utility/import-csv?view=powershell-6"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powershell/module/azuread/new-azureadgroup?view=azureadps-2.0"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en-us/learning/exam-az-100.aspx"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azure/active-directory/fundamentals/add-users-azure-active-directory" TargetMode="External"/><Relationship Id="rId7" Type="http://schemas.openxmlformats.org/officeDocument/2006/relationships/hyperlink" Target="https://docs.microsoft.com/en-us/azure/active-directory/active-directory-users-profile-azure-portal"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hyperlink" Target="https://docs.microsoft.com/en-us/azure/active-directory/active-directory-groups-create-azure-portal" TargetMode="External"/><Relationship Id="rId5" Type="http://schemas.openxmlformats.org/officeDocument/2006/relationships/hyperlink" Target="https://docs.microsoft.com/en-us/azure/active-directory/active-directory-groups-members-azure-portal" TargetMode="External"/><Relationship Id="rId4" Type="http://schemas.openxmlformats.org/officeDocument/2006/relationships/hyperlink" Target="https://docs.microsoft.com/en-us/azure/active-directory/add-users-azure-active-directory"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signup.live.com/"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www.microsoftazurepass.com/Redeemed"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docs.microsoft.com/en-us/azure/monitoring-and-diagnostics/monitoring-sms-alert-behavior" TargetMode="External"/><Relationship Id="rId7"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hyperlink" Target="https://docs.microsoft.com/en-us/azure/log-analytics/log-analytics-itsmc-overview" TargetMode="External"/><Relationship Id="rId5" Type="http://schemas.openxmlformats.org/officeDocument/2006/relationships/hyperlink" Target="https://docs.microsoft.com/en-us/azure/monitoring-and-diagnostics/monitoring-activity-log-alerts-webhook" TargetMode="External"/><Relationship Id="rId4" Type="http://schemas.openxmlformats.org/officeDocument/2006/relationships/hyperlink" Target="https://docs.microsoft.com/en-us/azure/monitoring-and-diagnostics/monitoring-action-groups-logic-app"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azure/monitoring-and-diagnostics/monitor-quick-audit-notify-action-in-subscription"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ctivity-logs"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event-hubs/event-hubs-what-is-event-hubs"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hyperlink" Target="https://docs.microsoft.com/en-us/azure/logic-apps/logic-apps-overview"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vity-log-alerts#overview"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hyperlink" Target="https://docs.microsoft.com/en-us/azure/monitoring-and-diagnostics/monitoring-overview-activity-logs#configure-log-profiles-using-the-azure-portal" TargetMode="External"/><Relationship Id="rId5" Type="http://schemas.openxmlformats.org/officeDocument/2006/relationships/hyperlink" Target="https://docs.microsoft.com/en-us/azure/azure-resource-manager/resource-group-audit" TargetMode="External"/><Relationship Id="rId4" Type="http://schemas.openxmlformats.org/officeDocument/2006/relationships/hyperlink" Target="https://docs.microsoft.com/en-us/azure/monitoring-and-diagnostics/monitoring-activity-log-alerts#create-an-alert-classic-on-an-activity-log-event-with-a-new-action-group-by-using-the-azure-portal"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hyperlink" Target="https://docs.microsoft.com/en-us/azure/log-analytics/log-analytics-windows-agents" TargetMode="External"/><Relationship Id="rId7"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om-agents" TargetMode="External"/><Relationship Id="rId4" Type="http://schemas.openxmlformats.org/officeDocument/2006/relationships/hyperlink" Target="https://docs.microsoft.com/en-us/azure/log-analytics/log-analytics-linux-agent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log-analytics/log-analytics-tutorial-dashboards"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azure/log-analytics/log-analytics-tutorial-response"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hyperlink" Target="https://www.microsoft.com/handsonlabs/SelfPacedLabs"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services-that-can-be-moved" TargetMode="Externa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docs.microsoft.com/en-us/azure/azure-resource-manager/resource-group-move-resources#services-that-cannot-be-moved"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3" Type="http://schemas.openxmlformats.org/officeDocument/2006/relationships/hyperlink" Target="https://docs.microsoft.com/en-us/azure/virtual-machines/windows/ps-template" TargetMode="External"/><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lock-resources" TargetMode="External"/><Relationship Id="rId2" Type="http://schemas.openxmlformats.org/officeDocument/2006/relationships/notesSlide" Target="../notesSlides/notesSlide87.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resource-group-lock-resources#powershell" TargetMode="External"/><Relationship Id="rId4" Type="http://schemas.openxmlformats.org/officeDocument/2006/relationships/hyperlink" Target="https://docs.microsoft.com/en-us/azure/azure-resource-manager/resource-group-lock-resources#portal"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8095" y="799486"/>
            <a:ext cx="4167887" cy="3323987"/>
          </a:xfrm>
        </p:spPr>
        <p:txBody>
          <a:bodyPr/>
          <a:lstStyle/>
          <a:p>
            <a:r>
              <a:rPr lang="en-US" dirty="0"/>
              <a:t>AZ-100.1</a:t>
            </a:r>
            <a:br>
              <a:rPr lang="en-US" dirty="0"/>
            </a:br>
            <a:r>
              <a:rPr lang="en-US" dirty="0"/>
              <a:t>Managing Azure Subscriptions and Resources</a:t>
            </a:r>
            <a:br>
              <a:rPr lang="en-US" dirty="0"/>
            </a:br>
            <a:br>
              <a:rPr lang="en-US" dirty="0"/>
            </a:br>
            <a:r>
              <a:rPr lang="en-US" dirty="0"/>
              <a:t>V2</a:t>
            </a:r>
          </a:p>
        </p:txBody>
      </p:sp>
    </p:spTree>
    <p:extLst>
      <p:ext uri="{BB962C8B-B14F-4D97-AF65-F5344CB8AC3E}">
        <p14:creationId xmlns:p14="http://schemas.microsoft.com/office/powerpoint/2010/main" val="119029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Management Groups</a:t>
            </a:r>
          </a:p>
        </p:txBody>
      </p:sp>
      <p:sp>
        <p:nvSpPr>
          <p:cNvPr id="6" name="Text Placeholder 5"/>
          <p:cNvSpPr>
            <a:spLocks noGrp="1"/>
          </p:cNvSpPr>
          <p:nvPr>
            <p:ph type="body" sz="quarter" idx="10"/>
          </p:nvPr>
        </p:nvSpPr>
        <p:spPr>
          <a:xfrm>
            <a:off x="584200" y="1435497"/>
            <a:ext cx="5434763" cy="5084469"/>
          </a:xfrm>
        </p:spPr>
        <p:txBody>
          <a:bodyPr/>
          <a:lstStyle/>
          <a:p>
            <a:r>
              <a:rPr lang="en-US" dirty="0"/>
              <a:t>Provides a level of scope above subscriptions</a:t>
            </a:r>
          </a:p>
          <a:p>
            <a:pPr lvl="0"/>
            <a:r>
              <a:rPr lang="en-US" dirty="0"/>
              <a:t>Organizational alignment for your Azure subscriptions through</a:t>
            </a:r>
            <a:br>
              <a:rPr lang="en-US" dirty="0"/>
            </a:br>
            <a:r>
              <a:rPr lang="en-US" dirty="0"/>
              <a:t>custom hierarchies and grouping</a:t>
            </a:r>
          </a:p>
          <a:p>
            <a:pPr lvl="0"/>
            <a:r>
              <a:rPr lang="en-US" dirty="0"/>
              <a:t>Targeting of policies and spend budgets across subscriptions and inheritance down the hierarchies</a:t>
            </a:r>
          </a:p>
          <a:p>
            <a:pPr lvl="0"/>
            <a:r>
              <a:rPr lang="en-US" dirty="0"/>
              <a:t>Compliance and cost reporting by organization (business/teams)</a:t>
            </a:r>
          </a:p>
          <a:p>
            <a:endParaRPr lang="en-US" dirty="0"/>
          </a:p>
        </p:txBody>
      </p:sp>
      <p:pic>
        <p:nvPicPr>
          <p:cNvPr id="5" name="Picture 4" descr="Diagram showing how Azure management groups are used to organize subscriptions in a hierarchy of unified policy and access management. A single top-level management, or root group (Contoso) and every directory below is folded into it.">
            <a:extLst>
              <a:ext uri="{FF2B5EF4-FFF2-40B4-BE49-F238E27FC236}">
                <a16:creationId xmlns:a16="http://schemas.microsoft.com/office/drawing/2014/main" id="{C44A0752-9D0B-4F8F-8454-629D63F0AA82}"/>
              </a:ext>
            </a:extLst>
          </p:cNvPr>
          <p:cNvPicPr/>
          <p:nvPr/>
        </p:nvPicPr>
        <p:blipFill>
          <a:blip r:embed="rId3"/>
          <a:stretch>
            <a:fillRect/>
          </a:stretch>
        </p:blipFill>
        <p:spPr>
          <a:xfrm>
            <a:off x="6096000" y="1435497"/>
            <a:ext cx="5936790" cy="4171731"/>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10850722" cy="498598"/>
          </a:xfrm>
        </p:spPr>
        <p:txBody>
          <a:bodyPr/>
          <a:lstStyle/>
          <a:p>
            <a:r>
              <a:rPr lang="en-US" dirty="0"/>
              <a:t>Lesson 01: </a:t>
            </a:r>
            <a:r>
              <a:rPr lang="en-US" b="1" dirty="0"/>
              <a:t>The Azure Portal</a:t>
            </a:r>
            <a:endParaRPr lang="en-US" dirty="0"/>
          </a:p>
        </p:txBody>
      </p:sp>
    </p:spTree>
    <p:extLst>
      <p:ext uri="{BB962C8B-B14F-4D97-AF65-F5344CB8AC3E}">
        <p14:creationId xmlns:p14="http://schemas.microsoft.com/office/powerpoint/2010/main" val="427899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Portal Themes</a:t>
            </a:r>
          </a:p>
        </p:txBody>
      </p:sp>
      <p:sp>
        <p:nvSpPr>
          <p:cNvPr id="4" name="Text Placeholder 3">
            <a:extLst>
              <a:ext uri="{FF2B5EF4-FFF2-40B4-BE49-F238E27FC236}">
                <a16:creationId xmlns:a16="http://schemas.microsoft.com/office/drawing/2014/main" id="{9C94F228-AFC9-48FD-B5C2-F099ED8FD2C9}"/>
              </a:ext>
            </a:extLst>
          </p:cNvPr>
          <p:cNvSpPr>
            <a:spLocks noGrp="1"/>
          </p:cNvSpPr>
          <p:nvPr>
            <p:ph type="body" sz="quarter" idx="10"/>
          </p:nvPr>
        </p:nvSpPr>
        <p:spPr>
          <a:xfrm>
            <a:off x="584200" y="1435100"/>
            <a:ext cx="5784702" cy="2893100"/>
          </a:xfrm>
        </p:spPr>
        <p:txBody>
          <a:bodyPr/>
          <a:lstStyle/>
          <a:p>
            <a:pPr marL="457200" indent="-457200">
              <a:buFont typeface="Arial" panose="020B0604020202020204" pitchFamily="34" charset="0"/>
              <a:buChar char="•"/>
            </a:pPr>
            <a:r>
              <a:rPr lang="en-US" dirty="0"/>
              <a:t>Choose from a set of predefined themes in the Azure portal</a:t>
            </a:r>
          </a:p>
          <a:p>
            <a:pPr marL="457200" indent="-457200">
              <a:buFont typeface="Arial" panose="020B0604020202020204" pitchFamily="34" charset="0"/>
              <a:buChar char="•"/>
            </a:pPr>
            <a:r>
              <a:rPr lang="en-US" dirty="0"/>
              <a:t>High contrast themes for accessibility</a:t>
            </a:r>
          </a:p>
          <a:p>
            <a:pPr marL="457200" indent="-457200">
              <a:buFont typeface="Arial" panose="020B0604020202020204" pitchFamily="34" charset="0"/>
              <a:buChar char="•"/>
            </a:pPr>
            <a:r>
              <a:rPr lang="en-US" dirty="0"/>
              <a:t>Change your theme with a simple double-click on the dashboard</a:t>
            </a:r>
          </a:p>
        </p:txBody>
      </p:sp>
      <p:pic>
        <p:nvPicPr>
          <p:cNvPr id="7" name="Picture 6" descr="Screenshot of the Portal settings tab with settings for portal themes and other portal customizations.">
            <a:extLst>
              <a:ext uri="{FF2B5EF4-FFF2-40B4-BE49-F238E27FC236}">
                <a16:creationId xmlns:a16="http://schemas.microsoft.com/office/drawing/2014/main" id="{9B63C63C-AE24-44D8-9AB3-DFA82AF95EB4}"/>
              </a:ext>
            </a:extLst>
          </p:cNvPr>
          <p:cNvPicPr/>
          <p:nvPr/>
        </p:nvPicPr>
        <p:blipFill>
          <a:blip r:embed="rId3"/>
          <a:stretch>
            <a:fillRect/>
          </a:stretch>
        </p:blipFill>
        <p:spPr>
          <a:xfrm>
            <a:off x="6735861" y="1435100"/>
            <a:ext cx="4873527" cy="4206574"/>
          </a:xfrm>
          <a:prstGeom prst="rect">
            <a:avLst/>
          </a:prstGeom>
        </p:spPr>
      </p:pic>
    </p:spTree>
    <p:extLst>
      <p:ext uri="{BB962C8B-B14F-4D97-AF65-F5344CB8AC3E}">
        <p14:creationId xmlns:p14="http://schemas.microsoft.com/office/powerpoint/2010/main" val="10285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Customize the Dashboard</a:t>
            </a:r>
          </a:p>
        </p:txBody>
      </p:sp>
      <p:grpSp>
        <p:nvGrpSpPr>
          <p:cNvPr id="8" name="Group 7" descr="Screenshot of Azure dashboard in edit mode, as shown in the video.">
            <a:extLst>
              <a:ext uri="{FF2B5EF4-FFF2-40B4-BE49-F238E27FC236}">
                <a16:creationId xmlns:a16="http://schemas.microsoft.com/office/drawing/2014/main" id="{A82FD752-8866-4C11-81AB-8C01F0F4DBB5}"/>
              </a:ext>
            </a:extLst>
          </p:cNvPr>
          <p:cNvGrpSpPr/>
          <p:nvPr/>
        </p:nvGrpSpPr>
        <p:grpSpPr>
          <a:xfrm>
            <a:off x="1093922" y="1435100"/>
            <a:ext cx="10086975" cy="4833938"/>
            <a:chOff x="372027" y="1447136"/>
            <a:chExt cx="10086975" cy="5048250"/>
          </a:xfrm>
        </p:grpSpPr>
        <p:pic>
          <p:nvPicPr>
            <p:cNvPr id="3" name="Picture 2" descr="Screenshot of Azure dashboard in edit mode, as shown in the video.">
              <a:extLst>
                <a:ext uri="{FF2B5EF4-FFF2-40B4-BE49-F238E27FC236}">
                  <a16:creationId xmlns:a16="http://schemas.microsoft.com/office/drawing/2014/main" id="{F42E0A5B-EFCD-46F9-B000-44F413C9A546}"/>
                </a:ext>
              </a:extLst>
            </p:cNvPr>
            <p:cNvPicPr>
              <a:picLocks noChangeAspect="1"/>
            </p:cNvPicPr>
            <p:nvPr/>
          </p:nvPicPr>
          <p:blipFill>
            <a:blip r:embed="rId3"/>
            <a:stretch>
              <a:fillRect/>
            </a:stretch>
          </p:blipFill>
          <p:spPr>
            <a:xfrm>
              <a:off x="372027" y="1447136"/>
              <a:ext cx="10086975" cy="5048250"/>
            </a:xfrm>
            <a:prstGeom prst="rect">
              <a:avLst/>
            </a:prstGeom>
            <a:ln>
              <a:solidFill>
                <a:schemeClr val="tx1"/>
              </a:solidFill>
            </a:ln>
          </p:spPr>
        </p:pic>
        <p:sp>
          <p:nvSpPr>
            <p:cNvPr id="7" name="Rectangle 6">
              <a:extLst>
                <a:ext uri="{FF2B5EF4-FFF2-40B4-BE49-F238E27FC236}">
                  <a16:creationId xmlns:a16="http://schemas.microsoft.com/office/drawing/2014/main" id="{5B2B0378-D6DF-4D75-9739-52389F7CADEB}"/>
                </a:ext>
              </a:extLst>
            </p:cNvPr>
            <p:cNvSpPr/>
            <p:nvPr/>
          </p:nvSpPr>
          <p:spPr bwMode="auto">
            <a:xfrm>
              <a:off x="3890942" y="1991163"/>
              <a:ext cx="3138615" cy="59312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43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10850722" cy="498598"/>
          </a:xfrm>
        </p:spPr>
        <p:txBody>
          <a:bodyPr/>
          <a:lstStyle/>
          <a:p>
            <a:r>
              <a:rPr lang="en-US" dirty="0"/>
              <a:t>Lesson 02: </a:t>
            </a:r>
            <a:r>
              <a:rPr lang="en-US" b="1" dirty="0"/>
              <a:t>Azure Tools and Environment</a:t>
            </a:r>
            <a:endParaRPr lang="en-US" dirty="0"/>
          </a:p>
        </p:txBody>
      </p:sp>
    </p:spTree>
    <p:extLst>
      <p:ext uri="{BB962C8B-B14F-4D97-AF65-F5344CB8AC3E}">
        <p14:creationId xmlns:p14="http://schemas.microsoft.com/office/powerpoint/2010/main" val="140970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CLI</a:t>
            </a:r>
          </a:p>
        </p:txBody>
      </p:sp>
      <p:sp>
        <p:nvSpPr>
          <p:cNvPr id="2" name="Text Placeholder 1">
            <a:extLst>
              <a:ext uri="{FF2B5EF4-FFF2-40B4-BE49-F238E27FC236}">
                <a16:creationId xmlns:a16="http://schemas.microsoft.com/office/drawing/2014/main" id="{65E08EC5-BB6E-4A07-880B-689CE6033B48}"/>
              </a:ext>
            </a:extLst>
          </p:cNvPr>
          <p:cNvSpPr>
            <a:spLocks noGrp="1"/>
          </p:cNvSpPr>
          <p:nvPr>
            <p:ph type="body" sz="quarter" idx="10"/>
          </p:nvPr>
        </p:nvSpPr>
        <p:spPr>
          <a:xfrm>
            <a:off x="584200" y="1435497"/>
            <a:ext cx="11018520" cy="1982081"/>
          </a:xfrm>
        </p:spPr>
        <p:txBody>
          <a:bodyPr/>
          <a:lstStyle/>
          <a:p>
            <a:r>
              <a:rPr lang="en-US" dirty="0"/>
              <a:t>Command-line tool alongside Azure PowerShell</a:t>
            </a:r>
          </a:p>
          <a:p>
            <a:r>
              <a:rPr lang="en-US" dirty="0"/>
              <a:t>Focused on Mac/Linux/BASH/cmd.exe</a:t>
            </a:r>
          </a:p>
          <a:p>
            <a:r>
              <a:rPr lang="en-US" dirty="0"/>
              <a:t>Simple to automate</a:t>
            </a:r>
          </a:p>
          <a:p>
            <a:r>
              <a:rPr lang="en-US" dirty="0"/>
              <a:t>Easy to learn</a:t>
            </a:r>
          </a:p>
        </p:txBody>
      </p:sp>
    </p:spTree>
    <p:extLst>
      <p:ext uri="{BB962C8B-B14F-4D97-AF65-F5344CB8AC3E}">
        <p14:creationId xmlns:p14="http://schemas.microsoft.com/office/powerpoint/2010/main" val="2566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PowerShell</a:t>
            </a:r>
          </a:p>
        </p:txBody>
      </p:sp>
      <p:sp>
        <p:nvSpPr>
          <p:cNvPr id="3" name="Text Placeholder 2">
            <a:extLst>
              <a:ext uri="{FF2B5EF4-FFF2-40B4-BE49-F238E27FC236}">
                <a16:creationId xmlns:a16="http://schemas.microsoft.com/office/drawing/2014/main" id="{609D8686-B016-4463-B611-03B88E7EA020}"/>
              </a:ext>
            </a:extLst>
          </p:cNvPr>
          <p:cNvSpPr>
            <a:spLocks noGrp="1"/>
          </p:cNvSpPr>
          <p:nvPr>
            <p:ph type="body" sz="quarter" idx="10"/>
          </p:nvPr>
        </p:nvSpPr>
        <p:spPr>
          <a:xfrm>
            <a:off x="584200" y="1435497"/>
            <a:ext cx="11018520" cy="5010602"/>
          </a:xfrm>
        </p:spPr>
        <p:txBody>
          <a:bodyPr/>
          <a:lstStyle/>
          <a:p>
            <a:r>
              <a:rPr lang="en-US" dirty="0"/>
              <a:t>Set of cmdlets that use Azure Resource Manager to manage resources</a:t>
            </a:r>
          </a:p>
          <a:p>
            <a:r>
              <a:rPr lang="en-US" dirty="0"/>
              <a:t>Use locally or with the Azure Cloud Shell</a:t>
            </a:r>
          </a:p>
          <a:p>
            <a:r>
              <a:rPr lang="en-US" dirty="0"/>
              <a:t>Update Azure PowerShell installation with </a:t>
            </a:r>
            <a:r>
              <a:rPr lang="en-US" b="1" dirty="0"/>
              <a:t>Update-Module</a:t>
            </a:r>
          </a:p>
          <a:p>
            <a:r>
              <a:rPr lang="en-US" dirty="0"/>
              <a:t>Use multiple versions of Azure PowerShell if needed</a:t>
            </a:r>
          </a:p>
          <a:p>
            <a:pPr lvl="1"/>
            <a:r>
              <a:rPr lang="en-US" sz="2400" dirty="0">
                <a:latin typeface="Segoe UI Semilight" panose="020B0402040204020203" pitchFamily="34" charset="0"/>
                <a:cs typeface="Segoe UI Semilight" panose="020B0402040204020203" pitchFamily="34" charset="0"/>
              </a:rPr>
              <a:t>Install an older version</a:t>
            </a:r>
          </a:p>
          <a:p>
            <a:pPr lvl="1"/>
            <a:r>
              <a:rPr lang="en-US" sz="2400" dirty="0">
                <a:solidFill>
                  <a:schemeClr val="accent3"/>
                </a:solidFill>
              </a:rPr>
              <a:t># Install version 1.2.9 of Azure PowerShell</a:t>
            </a:r>
            <a:br>
              <a:rPr lang="en-US" sz="2400" dirty="0"/>
            </a:br>
            <a:r>
              <a:rPr lang="en-US" sz="2400" dirty="0">
                <a:solidFill>
                  <a:schemeClr val="accent2">
                    <a:lumMod val="90000"/>
                    <a:lumOff val="10000"/>
                  </a:schemeClr>
                </a:solidFill>
              </a:rPr>
              <a:t>Install-Module</a:t>
            </a:r>
            <a:r>
              <a:rPr lang="en-US" sz="2400" dirty="0"/>
              <a:t> </a:t>
            </a:r>
            <a:r>
              <a:rPr lang="en-US" sz="2400" dirty="0">
                <a:solidFill>
                  <a:srgbClr val="0078D4"/>
                </a:solidFill>
              </a:rPr>
              <a:t>-Name</a:t>
            </a:r>
            <a:r>
              <a:rPr lang="en-US" sz="2400" dirty="0"/>
              <a:t> AzureRM </a:t>
            </a:r>
            <a:r>
              <a:rPr lang="en-US" sz="2400" dirty="0">
                <a:solidFill>
                  <a:srgbClr val="0078D4"/>
                </a:solidFill>
              </a:rPr>
              <a:t>-RequiredVersion 1.2.9</a:t>
            </a:r>
          </a:p>
          <a:p>
            <a:pPr lvl="1"/>
            <a:r>
              <a:rPr lang="en-US" sz="2400" dirty="0">
                <a:latin typeface="Segoe UI Semilight" panose="020B0402040204020203" pitchFamily="34" charset="0"/>
                <a:cs typeface="Segoe UI Semilight" panose="020B0402040204020203" pitchFamily="34" charset="0"/>
              </a:rPr>
              <a:t>Load a different version (</a:t>
            </a:r>
            <a:r>
              <a:rPr lang="en-US" sz="2400" i="1" dirty="0">
                <a:latin typeface="Segoe UI Semilight" panose="020B0402040204020203" pitchFamily="34" charset="0"/>
                <a:cs typeface="Segoe UI Semilight" panose="020B0402040204020203" pitchFamily="34" charset="0"/>
              </a:rPr>
              <a:t>Latest version provided by default when loading</a:t>
            </a:r>
            <a:r>
              <a:rPr lang="en-US" sz="2400" dirty="0">
                <a:latin typeface="Segoe UI Semilight" panose="020B0402040204020203" pitchFamily="34" charset="0"/>
                <a:cs typeface="Segoe UI Semilight" panose="020B0402040204020203" pitchFamily="34" charset="0"/>
              </a:rPr>
              <a:t>) </a:t>
            </a:r>
          </a:p>
          <a:p>
            <a:pPr lvl="1"/>
            <a:r>
              <a:rPr lang="en-US" sz="2400" dirty="0">
                <a:solidFill>
                  <a:schemeClr val="accent3"/>
                </a:solidFill>
              </a:rPr>
              <a:t># load version 1.2.9 of Azure PowerShell</a:t>
            </a:r>
            <a:br>
              <a:rPr lang="en-US" sz="2400" dirty="0"/>
            </a:br>
            <a:r>
              <a:rPr lang="en-US" sz="2400" dirty="0">
                <a:solidFill>
                  <a:schemeClr val="accent2">
                    <a:lumMod val="90000"/>
                    <a:lumOff val="10000"/>
                  </a:schemeClr>
                </a:solidFill>
              </a:rPr>
              <a:t>Import-Module</a:t>
            </a:r>
            <a:r>
              <a:rPr lang="en-US" sz="2400" dirty="0"/>
              <a:t> </a:t>
            </a:r>
            <a:r>
              <a:rPr lang="en-US" sz="2400" dirty="0">
                <a:solidFill>
                  <a:srgbClr val="0078D4"/>
                </a:solidFill>
              </a:rPr>
              <a:t>-Name</a:t>
            </a:r>
            <a:r>
              <a:rPr lang="en-US" sz="2400" dirty="0"/>
              <a:t> AzureRM </a:t>
            </a:r>
            <a:r>
              <a:rPr lang="en-US" sz="2400" dirty="0">
                <a:solidFill>
                  <a:srgbClr val="0078D4"/>
                </a:solidFill>
              </a:rPr>
              <a:t>-RequiredVersion 1.2.9</a:t>
            </a:r>
          </a:p>
          <a:p>
            <a:endParaRPr lang="en-US" dirty="0"/>
          </a:p>
        </p:txBody>
      </p:sp>
    </p:spTree>
    <p:extLst>
      <p:ext uri="{BB962C8B-B14F-4D97-AF65-F5344CB8AC3E}">
        <p14:creationId xmlns:p14="http://schemas.microsoft.com/office/powerpoint/2010/main" val="228893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PowerShell Cross-Platform</a:t>
            </a:r>
          </a:p>
        </p:txBody>
      </p:sp>
      <p:sp>
        <p:nvSpPr>
          <p:cNvPr id="2" name="Text Placeholder 1">
            <a:extLst>
              <a:ext uri="{FF2B5EF4-FFF2-40B4-BE49-F238E27FC236}">
                <a16:creationId xmlns:a16="http://schemas.microsoft.com/office/drawing/2014/main" id="{EC6BC6CC-BB4E-4FFB-85A8-94BD981B2C69}"/>
              </a:ext>
            </a:extLst>
          </p:cNvPr>
          <p:cNvSpPr>
            <a:spLocks noGrp="1"/>
          </p:cNvSpPr>
          <p:nvPr>
            <p:ph type="body" sz="quarter" idx="10"/>
          </p:nvPr>
        </p:nvSpPr>
        <p:spPr>
          <a:xfrm>
            <a:off x="584200" y="1435497"/>
            <a:ext cx="11018520" cy="1465016"/>
          </a:xfrm>
        </p:spPr>
        <p:txBody>
          <a:bodyPr/>
          <a:lstStyle/>
          <a:p>
            <a:r>
              <a:rPr lang="en-US" dirty="0"/>
              <a:t>Run PowerShell on Linux and Mac systems</a:t>
            </a:r>
          </a:p>
          <a:p>
            <a:r>
              <a:rPr lang="en-US" dirty="0"/>
              <a:t>PowerShell is now PowerShell Core 6</a:t>
            </a:r>
          </a:p>
          <a:p>
            <a:r>
              <a:rPr lang="en-US" dirty="0"/>
              <a:t>Built on .NET, PowerShell modules converted to .Net Core</a:t>
            </a:r>
          </a:p>
        </p:txBody>
      </p:sp>
    </p:spTree>
    <p:extLst>
      <p:ext uri="{BB962C8B-B14F-4D97-AF65-F5344CB8AC3E}">
        <p14:creationId xmlns:p14="http://schemas.microsoft.com/office/powerpoint/2010/main" val="129124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 Explorer</a:t>
            </a:r>
          </a:p>
        </p:txBody>
      </p:sp>
      <p:sp>
        <p:nvSpPr>
          <p:cNvPr id="2" name="Text Placeholder 1">
            <a:extLst>
              <a:ext uri="{FF2B5EF4-FFF2-40B4-BE49-F238E27FC236}">
                <a16:creationId xmlns:a16="http://schemas.microsoft.com/office/drawing/2014/main" id="{B83E750A-127B-4707-B77B-E788CCFAAD81}"/>
              </a:ext>
            </a:extLst>
          </p:cNvPr>
          <p:cNvSpPr>
            <a:spLocks noGrp="1"/>
          </p:cNvSpPr>
          <p:nvPr>
            <p:ph type="body" sz="quarter" idx="10"/>
          </p:nvPr>
        </p:nvSpPr>
        <p:spPr/>
        <p:txBody>
          <a:bodyPr/>
          <a:lstStyle/>
          <a:p>
            <a:r>
              <a:rPr lang="en-US" dirty="0"/>
              <a:t>Standalone app for working with Azure Storage data on Windows, Mac OS, and Linux</a:t>
            </a:r>
          </a:p>
          <a:p>
            <a:r>
              <a:rPr lang="en-US" dirty="0"/>
              <a:t>Connect and manage your storage accounts</a:t>
            </a:r>
          </a:p>
        </p:txBody>
      </p:sp>
      <p:pic>
        <p:nvPicPr>
          <p:cNvPr id="4" name="Picture 3" descr="Screenshot of the Azure Resource Explorer as discussed in the video.">
            <a:extLst>
              <a:ext uri="{FF2B5EF4-FFF2-40B4-BE49-F238E27FC236}">
                <a16:creationId xmlns:a16="http://schemas.microsoft.com/office/drawing/2014/main" id="{7CFD83FE-06BF-4BEE-9CC8-BE6872621854}"/>
              </a:ext>
            </a:extLst>
          </p:cNvPr>
          <p:cNvPicPr>
            <a:picLocks noChangeAspect="1"/>
          </p:cNvPicPr>
          <p:nvPr/>
        </p:nvPicPr>
        <p:blipFill>
          <a:blip r:embed="rId3"/>
          <a:stretch>
            <a:fillRect/>
          </a:stretch>
        </p:blipFill>
        <p:spPr>
          <a:xfrm>
            <a:off x="669851" y="3006611"/>
            <a:ext cx="9661451" cy="3651163"/>
          </a:xfrm>
          <a:prstGeom prst="rect">
            <a:avLst/>
          </a:prstGeom>
          <a:ln>
            <a:solidFill>
              <a:schemeClr val="tx1"/>
            </a:solidFill>
          </a:ln>
        </p:spPr>
      </p:pic>
    </p:spTree>
    <p:extLst>
      <p:ext uri="{BB962C8B-B14F-4D97-AF65-F5344CB8AC3E}">
        <p14:creationId xmlns:p14="http://schemas.microsoft.com/office/powerpoint/2010/main" val="369606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Subscriptions and Accounts</a:t>
            </a:r>
          </a:p>
        </p:txBody>
      </p:sp>
      <p:sp>
        <p:nvSpPr>
          <p:cNvPr id="6" name="Text Placeholder 5"/>
          <p:cNvSpPr>
            <a:spLocks noGrp="1"/>
          </p:cNvSpPr>
          <p:nvPr>
            <p:ph type="body" sz="quarter" idx="10"/>
          </p:nvPr>
        </p:nvSpPr>
        <p:spPr>
          <a:xfrm>
            <a:off x="584200" y="1435497"/>
            <a:ext cx="5948485" cy="3188565"/>
          </a:xfrm>
        </p:spPr>
        <p:txBody>
          <a:bodyPr/>
          <a:lstStyle/>
          <a:p>
            <a:r>
              <a:rPr lang="en-US" dirty="0"/>
              <a:t>A subscription is a logical unit of Azure services that is linked to an Azure account</a:t>
            </a:r>
          </a:p>
          <a:p>
            <a:r>
              <a:rPr lang="en-US" dirty="0"/>
              <a:t>An account is an identity in Azure AD or in a directory that is trusted by Azure AD</a:t>
            </a:r>
          </a:p>
          <a:p>
            <a:endParaRPr lang="en-US" dirty="0"/>
          </a:p>
        </p:txBody>
      </p:sp>
      <p:grpSp>
        <p:nvGrpSpPr>
          <p:cNvPr id="24" name="Group 23" descr="Diagram showing Azure Active Directory connected to Azure resource groups using authentication and authorization. ">
            <a:extLst>
              <a:ext uri="{FF2B5EF4-FFF2-40B4-BE49-F238E27FC236}">
                <a16:creationId xmlns:a16="http://schemas.microsoft.com/office/drawing/2014/main" id="{72FFA1E8-3B72-4BFE-BD59-7215345CFE72}"/>
              </a:ext>
            </a:extLst>
          </p:cNvPr>
          <p:cNvGrpSpPr/>
          <p:nvPr/>
        </p:nvGrpSpPr>
        <p:grpSpPr>
          <a:xfrm>
            <a:off x="7700001" y="1266320"/>
            <a:ext cx="3712185" cy="4823253"/>
            <a:chOff x="7700002" y="921937"/>
            <a:chExt cx="3146432" cy="4823253"/>
          </a:xfrm>
        </p:grpSpPr>
        <p:grpSp>
          <p:nvGrpSpPr>
            <p:cNvPr id="19" name="Group 18">
              <a:extLst>
                <a:ext uri="{FF2B5EF4-FFF2-40B4-BE49-F238E27FC236}">
                  <a16:creationId xmlns:a16="http://schemas.microsoft.com/office/drawing/2014/main" id="{465286C6-A99B-4C66-BA1A-AAF521AB19BD}"/>
                </a:ext>
              </a:extLst>
            </p:cNvPr>
            <p:cNvGrpSpPr/>
            <p:nvPr/>
          </p:nvGrpSpPr>
          <p:grpSpPr>
            <a:xfrm>
              <a:off x="7700002" y="921937"/>
              <a:ext cx="2697480" cy="1812298"/>
              <a:chOff x="7119709" y="3533252"/>
              <a:chExt cx="2697480" cy="1812298"/>
            </a:xfrm>
          </p:grpSpPr>
          <p:sp>
            <p:nvSpPr>
              <p:cNvPr id="9" name="Isosceles Triangle 8">
                <a:extLst>
                  <a:ext uri="{FF2B5EF4-FFF2-40B4-BE49-F238E27FC236}">
                    <a16:creationId xmlns:a16="http://schemas.microsoft.com/office/drawing/2014/main" id="{AB08E954-0657-40B5-9C27-564872947CDD}"/>
                  </a:ext>
                </a:extLst>
              </p:cNvPr>
              <p:cNvSpPr/>
              <p:nvPr/>
            </p:nvSpPr>
            <p:spPr>
              <a:xfrm>
                <a:off x="7119709" y="3533252"/>
                <a:ext cx="2697480" cy="1435608"/>
              </a:xfrm>
              <a:prstGeom prst="triangle">
                <a:avLst>
                  <a:gd name="adj" fmla="val 48983"/>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1E3E9F1C-2D60-4D18-B7A6-9C9AC359C9F5}"/>
                  </a:ext>
                </a:extLst>
              </p:cNvPr>
              <p:cNvSpPr txBox="1"/>
              <p:nvPr/>
            </p:nvSpPr>
            <p:spPr>
              <a:xfrm>
                <a:off x="7529678" y="4013640"/>
                <a:ext cx="187451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Users,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groups, and service principles</a:t>
                </a:r>
              </a:p>
            </p:txBody>
          </p:sp>
          <p:sp>
            <p:nvSpPr>
              <p:cNvPr id="14" name="Rectangle 13">
                <a:extLst>
                  <a:ext uri="{FF2B5EF4-FFF2-40B4-BE49-F238E27FC236}">
                    <a16:creationId xmlns:a16="http://schemas.microsoft.com/office/drawing/2014/main" id="{2F68C383-0251-428C-B6B9-769CB1790944}"/>
                  </a:ext>
                </a:extLst>
              </p:cNvPr>
              <p:cNvSpPr/>
              <p:nvPr/>
            </p:nvSpPr>
            <p:spPr>
              <a:xfrm>
                <a:off x="7281013" y="4976218"/>
                <a:ext cx="239360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Azure Active Directory</a:t>
                </a:r>
              </a:p>
            </p:txBody>
          </p:sp>
        </p:grpSp>
        <p:sp>
          <p:nvSpPr>
            <p:cNvPr id="16" name="Rectangle 15">
              <a:extLst>
                <a:ext uri="{FF2B5EF4-FFF2-40B4-BE49-F238E27FC236}">
                  <a16:creationId xmlns:a16="http://schemas.microsoft.com/office/drawing/2014/main" id="{C10B22A8-5CEC-4132-B11D-97A991956C7B}"/>
                </a:ext>
              </a:extLst>
            </p:cNvPr>
            <p:cNvSpPr/>
            <p:nvPr/>
          </p:nvSpPr>
          <p:spPr>
            <a:xfrm>
              <a:off x="9094030" y="2979778"/>
              <a:ext cx="1752404"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Authentication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&amp; Authorization</a:t>
              </a:r>
            </a:p>
          </p:txBody>
        </p:sp>
        <p:sp>
          <p:nvSpPr>
            <p:cNvPr id="10" name="Rectangle: Rounded Corners 9">
              <a:extLst>
                <a:ext uri="{FF2B5EF4-FFF2-40B4-BE49-F238E27FC236}">
                  <a16:creationId xmlns:a16="http://schemas.microsoft.com/office/drawing/2014/main" id="{AE23B7BC-EAC2-41CF-AF05-C3F45D3FF90F}"/>
                </a:ext>
              </a:extLst>
            </p:cNvPr>
            <p:cNvSpPr/>
            <p:nvPr/>
          </p:nvSpPr>
          <p:spPr>
            <a:xfrm>
              <a:off x="8019684" y="4045668"/>
              <a:ext cx="1865376" cy="1014984"/>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endParaRPr>
            </a:p>
          </p:txBody>
        </p:sp>
        <p:sp>
          <p:nvSpPr>
            <p:cNvPr id="11" name="Rectangle: Rounded Corners 10">
              <a:extLst>
                <a:ext uri="{FF2B5EF4-FFF2-40B4-BE49-F238E27FC236}">
                  <a16:creationId xmlns:a16="http://schemas.microsoft.com/office/drawing/2014/main" id="{FEA2264F-7739-4A14-B2B8-2AED1D2FCE39}"/>
                </a:ext>
              </a:extLst>
            </p:cNvPr>
            <p:cNvSpPr/>
            <p:nvPr/>
          </p:nvSpPr>
          <p:spPr>
            <a:xfrm>
              <a:off x="8172084" y="4198068"/>
              <a:ext cx="1865376" cy="1014984"/>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endParaRPr>
            </a:p>
          </p:txBody>
        </p:sp>
        <p:sp>
          <p:nvSpPr>
            <p:cNvPr id="12" name="Rectangle: Rounded Corners 11">
              <a:extLst>
                <a:ext uri="{FF2B5EF4-FFF2-40B4-BE49-F238E27FC236}">
                  <a16:creationId xmlns:a16="http://schemas.microsoft.com/office/drawing/2014/main" id="{2EC2A102-FFEA-468F-836F-085A077073B5}"/>
                </a:ext>
              </a:extLst>
            </p:cNvPr>
            <p:cNvSpPr/>
            <p:nvPr/>
          </p:nvSpPr>
          <p:spPr>
            <a:xfrm>
              <a:off x="8324484" y="4350468"/>
              <a:ext cx="1865376" cy="1014984"/>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Azure resources in resource groups</a:t>
              </a:r>
            </a:p>
          </p:txBody>
        </p:sp>
        <p:sp>
          <p:nvSpPr>
            <p:cNvPr id="15" name="Rectangle 14">
              <a:extLst>
                <a:ext uri="{FF2B5EF4-FFF2-40B4-BE49-F238E27FC236}">
                  <a16:creationId xmlns:a16="http://schemas.microsoft.com/office/drawing/2014/main" id="{4C43827F-D380-4A5D-8BFA-1BE3E9072D5B}"/>
                </a:ext>
              </a:extLst>
            </p:cNvPr>
            <p:cNvSpPr/>
            <p:nvPr/>
          </p:nvSpPr>
          <p:spPr>
            <a:xfrm>
              <a:off x="8113932" y="5375858"/>
              <a:ext cx="227818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Azure Subscription(s)</a:t>
              </a:r>
            </a:p>
          </p:txBody>
        </p:sp>
        <p:cxnSp>
          <p:nvCxnSpPr>
            <p:cNvPr id="18" name="Straight Arrow Connector 17">
              <a:extLst>
                <a:ext uri="{FF2B5EF4-FFF2-40B4-BE49-F238E27FC236}">
                  <a16:creationId xmlns:a16="http://schemas.microsoft.com/office/drawing/2014/main" id="{A5FE0657-F67F-48BA-ACFF-D4FA814BDB19}"/>
                </a:ext>
              </a:extLst>
            </p:cNvPr>
            <p:cNvCxnSpPr>
              <a:cxnSpLocks/>
              <a:endCxn id="14" idx="2"/>
            </p:cNvCxnSpPr>
            <p:nvPr/>
          </p:nvCxnSpPr>
          <p:spPr>
            <a:xfrm flipV="1">
              <a:off x="9058108" y="2734235"/>
              <a:ext cx="0" cy="1195927"/>
            </a:xfrm>
            <a:prstGeom prst="straightConnector1">
              <a:avLst/>
            </a:prstGeom>
            <a:noFill/>
            <a:ln w="28575" cap="flat" cmpd="sng" algn="ctr">
              <a:solidFill>
                <a:sysClr val="windowText" lastClr="000000"/>
              </a:solidFill>
              <a:prstDash val="solid"/>
              <a:miter lim="800000"/>
              <a:headEnd type="triangle"/>
              <a:tailEnd type="triangle"/>
            </a:ln>
            <a:effectLst/>
          </p:spPr>
        </p:cxnSp>
      </p:grpSp>
    </p:spTree>
    <p:extLst>
      <p:ext uri="{BB962C8B-B14F-4D97-AF65-F5344CB8AC3E}">
        <p14:creationId xmlns:p14="http://schemas.microsoft.com/office/powerpoint/2010/main" val="155693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Getting an Azure Subscription</a:t>
            </a:r>
          </a:p>
        </p:txBody>
      </p:sp>
      <p:sp>
        <p:nvSpPr>
          <p:cNvPr id="6" name="Text Placeholder 5"/>
          <p:cNvSpPr>
            <a:spLocks noGrp="1"/>
          </p:cNvSpPr>
          <p:nvPr>
            <p:ph type="body" sz="quarter" idx="10"/>
          </p:nvPr>
        </p:nvSpPr>
        <p:spPr>
          <a:xfrm>
            <a:off x="584200" y="1435497"/>
            <a:ext cx="5948485" cy="2499146"/>
          </a:xfrm>
        </p:spPr>
        <p:txBody>
          <a:bodyPr/>
          <a:lstStyle/>
          <a:p>
            <a:r>
              <a:rPr lang="en-US" u="sng" dirty="0">
                <a:hlinkClick r:id="rId3"/>
              </a:rPr>
              <a:t>Enterprise Agreement</a:t>
            </a:r>
            <a:endParaRPr lang="en-US" u="sng" dirty="0"/>
          </a:p>
          <a:p>
            <a:r>
              <a:rPr lang="en-US" dirty="0"/>
              <a:t>Reseller - </a:t>
            </a:r>
            <a:r>
              <a:rPr lang="en-US" u="sng" dirty="0">
                <a:hlinkClick r:id="rId4"/>
              </a:rPr>
              <a:t>Open Licensing program</a:t>
            </a:r>
            <a:endParaRPr lang="en-US" u="sng" dirty="0"/>
          </a:p>
          <a:p>
            <a:r>
              <a:rPr lang="en-US" u="sng" dirty="0">
                <a:hlinkClick r:id="rId5"/>
              </a:rPr>
              <a:t>Microsoft partner</a:t>
            </a:r>
            <a:endParaRPr lang="en-US" u="sng" dirty="0"/>
          </a:p>
          <a:p>
            <a:r>
              <a:rPr lang="en-US" u="sng" dirty="0">
                <a:hlinkClick r:id="rId6"/>
              </a:rPr>
              <a:t>Free trial account</a:t>
            </a:r>
            <a:endParaRPr lang="en-US" dirty="0"/>
          </a:p>
          <a:p>
            <a:endParaRPr lang="en-US" dirty="0"/>
          </a:p>
        </p:txBody>
      </p:sp>
      <p:grpSp>
        <p:nvGrpSpPr>
          <p:cNvPr id="2" name="Group 1" descr="Visual icons for the four types of subscriptions. ">
            <a:extLst>
              <a:ext uri="{FF2B5EF4-FFF2-40B4-BE49-F238E27FC236}">
                <a16:creationId xmlns:a16="http://schemas.microsoft.com/office/drawing/2014/main" id="{F3434F64-7847-41AA-B314-FA842FE5A529}"/>
              </a:ext>
            </a:extLst>
          </p:cNvPr>
          <p:cNvGrpSpPr/>
          <p:nvPr/>
        </p:nvGrpSpPr>
        <p:grpSpPr>
          <a:xfrm>
            <a:off x="6814391" y="1199408"/>
            <a:ext cx="4598421" cy="4305037"/>
            <a:chOff x="6814391" y="1199408"/>
            <a:chExt cx="4598421" cy="4305037"/>
          </a:xfrm>
        </p:grpSpPr>
        <p:pic>
          <p:nvPicPr>
            <p:cNvPr id="25" name="Picture 14" descr="99.95% service level agreement">
              <a:extLst>
                <a:ext uri="{FF2B5EF4-FFF2-40B4-BE49-F238E27FC236}">
                  <a16:creationId xmlns:a16="http://schemas.microsoft.com/office/drawing/2014/main" id="{C47C10F2-0AC4-457E-B5A6-232B4F0B84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4391" y="1395138"/>
              <a:ext cx="2495169" cy="18799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1" descr="https://azurecomcdn.azureedge.net/cvt-26b5e8e875e0cfb1144e3ba9f5241f6532ea02c60d494e1d9a30337282538312/images/page/pricing/purchase-options/azure-resellers.png">
              <a:extLst>
                <a:ext uri="{FF2B5EF4-FFF2-40B4-BE49-F238E27FC236}">
                  <a16:creationId xmlns:a16="http://schemas.microsoft.com/office/drawing/2014/main" id="{AD83FE82-511C-43D4-B438-886A09D5B3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7643" y="1199408"/>
              <a:ext cx="2495169" cy="19824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3" descr="https://azurecomcdn.azureedge.net/cvt-8963f9e735e517ae0f967016c3436f5eea918a238b56debe38e9459b91289a2a/images/page/pricing/purchase-options/azure-partners.png">
              <a:extLst>
                <a:ext uri="{FF2B5EF4-FFF2-40B4-BE49-F238E27FC236}">
                  <a16:creationId xmlns:a16="http://schemas.microsoft.com/office/drawing/2014/main" id="{303D21FA-0ACA-4450-BBE3-C0BD7CD0B5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3910" y="3326553"/>
              <a:ext cx="2478079" cy="19653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0">
              <a:extLst>
                <a:ext uri="{FF2B5EF4-FFF2-40B4-BE49-F238E27FC236}">
                  <a16:creationId xmlns:a16="http://schemas.microsoft.com/office/drawing/2014/main" id="{231FF4E5-9E2E-44FA-83EB-F086FCC149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6615" y="4171410"/>
              <a:ext cx="1777380" cy="13330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34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Controlling Access to Subscriptions</a:t>
            </a:r>
          </a:p>
        </p:txBody>
      </p:sp>
      <p:graphicFrame>
        <p:nvGraphicFramePr>
          <p:cNvPr id="5" name="Table 4">
            <a:extLst>
              <a:ext uri="{FF2B5EF4-FFF2-40B4-BE49-F238E27FC236}">
                <a16:creationId xmlns:a16="http://schemas.microsoft.com/office/drawing/2014/main" id="{DD6DB910-A45F-4BDE-AA4A-AAF52A9CB67C}"/>
              </a:ext>
            </a:extLst>
          </p:cNvPr>
          <p:cNvGraphicFramePr>
            <a:graphicFrameLocks noGrp="1"/>
          </p:cNvGraphicFramePr>
          <p:nvPr>
            <p:extLst>
              <p:ext uri="{D42A27DB-BD31-4B8C-83A1-F6EECF244321}">
                <p14:modId xmlns:p14="http://schemas.microsoft.com/office/powerpoint/2010/main" val="2634896338"/>
              </p:ext>
            </p:extLst>
          </p:nvPr>
        </p:nvGraphicFramePr>
        <p:xfrm>
          <a:off x="595085" y="1432186"/>
          <a:ext cx="10969386" cy="4066318"/>
        </p:xfrm>
        <a:graphic>
          <a:graphicData uri="http://schemas.openxmlformats.org/drawingml/2006/table">
            <a:tbl>
              <a:tblPr firstRow="1" bandRow="1">
                <a:tableStyleId>{5C22544A-7EE6-4342-B048-85BDC9FD1C3A}</a:tableStyleId>
              </a:tblPr>
              <a:tblGrid>
                <a:gridCol w="2958877">
                  <a:extLst>
                    <a:ext uri="{9D8B030D-6E8A-4147-A177-3AD203B41FA5}">
                      <a16:colId xmlns:a16="http://schemas.microsoft.com/office/drawing/2014/main" val="1244596785"/>
                    </a:ext>
                  </a:extLst>
                </a:gridCol>
                <a:gridCol w="2238823">
                  <a:extLst>
                    <a:ext uri="{9D8B030D-6E8A-4147-A177-3AD203B41FA5}">
                      <a16:colId xmlns:a16="http://schemas.microsoft.com/office/drawing/2014/main" val="1087951837"/>
                    </a:ext>
                  </a:extLst>
                </a:gridCol>
                <a:gridCol w="5771686">
                  <a:extLst>
                    <a:ext uri="{9D8B030D-6E8A-4147-A177-3AD203B41FA5}">
                      <a16:colId xmlns:a16="http://schemas.microsoft.com/office/drawing/2014/main" val="1144169494"/>
                    </a:ext>
                  </a:extLst>
                </a:gridCol>
              </a:tblGrid>
              <a:tr h="571426">
                <a:tc>
                  <a:txBody>
                    <a:bodyPr/>
                    <a:lstStyle/>
                    <a:p>
                      <a:pPr algn="ctr"/>
                      <a:r>
                        <a:rPr lang="en-US" dirty="0"/>
                        <a:t>Administrative Role</a:t>
                      </a:r>
                    </a:p>
                  </a:txBody>
                  <a:tcPr/>
                </a:tc>
                <a:tc>
                  <a:txBody>
                    <a:bodyPr/>
                    <a:lstStyle/>
                    <a:p>
                      <a:pPr algn="ctr"/>
                      <a:r>
                        <a:rPr lang="en-US" dirty="0"/>
                        <a:t>Limit</a:t>
                      </a:r>
                    </a:p>
                  </a:txBody>
                  <a:tcPr/>
                </a:tc>
                <a:tc>
                  <a:txBody>
                    <a:bodyPr/>
                    <a:lstStyle/>
                    <a:p>
                      <a:pPr algn="ctr"/>
                      <a:r>
                        <a:rPr lang="en-US" dirty="0"/>
                        <a:t>Summary</a:t>
                      </a:r>
                    </a:p>
                  </a:txBody>
                  <a:tcPr/>
                </a:tc>
                <a:extLst>
                  <a:ext uri="{0D108BD9-81ED-4DB2-BD59-A6C34878D82A}">
                    <a16:rowId xmlns:a16="http://schemas.microsoft.com/office/drawing/2014/main" val="3867422487"/>
                  </a:ext>
                </a:extLst>
              </a:tr>
              <a:tr h="1164964">
                <a:tc>
                  <a:txBody>
                    <a:bodyPr/>
                    <a:lstStyle/>
                    <a:p>
                      <a:r>
                        <a:rPr lang="en-US" dirty="0"/>
                        <a:t>Account Administrator</a:t>
                      </a:r>
                    </a:p>
                  </a:txBody>
                  <a:tcPr/>
                </a:tc>
                <a:tc>
                  <a:txBody>
                    <a:bodyPr/>
                    <a:lstStyle/>
                    <a:p>
                      <a:r>
                        <a:rPr lang="en-US" dirty="0"/>
                        <a:t>1 per Azure account</a:t>
                      </a:r>
                    </a:p>
                  </a:txBody>
                  <a:tcPr/>
                </a:tc>
                <a:tc>
                  <a:txBody>
                    <a:bodyPr/>
                    <a:lstStyle/>
                    <a:p>
                      <a:r>
                        <a:rPr lang="en-US" dirty="0"/>
                        <a:t>Authorized to access the Account Center (create subscriptions, cancel subscriptions, change billing for a subscription, change Service Administrator, and more)</a:t>
                      </a:r>
                    </a:p>
                  </a:txBody>
                  <a:tcPr/>
                </a:tc>
                <a:extLst>
                  <a:ext uri="{0D108BD9-81ED-4DB2-BD59-A6C34878D82A}">
                    <a16:rowId xmlns:a16="http://schemas.microsoft.com/office/drawing/2014/main" val="1837718024"/>
                  </a:ext>
                </a:extLst>
              </a:tr>
              <a:tr h="1164964">
                <a:tc>
                  <a:txBody>
                    <a:bodyPr/>
                    <a:lstStyle/>
                    <a:p>
                      <a:r>
                        <a:rPr lang="en-US" dirty="0"/>
                        <a:t>Service Administrator</a:t>
                      </a:r>
                    </a:p>
                  </a:txBody>
                  <a:tcPr/>
                </a:tc>
                <a:tc>
                  <a:txBody>
                    <a:bodyPr/>
                    <a:lstStyle/>
                    <a:p>
                      <a:r>
                        <a:rPr lang="en-US" dirty="0"/>
                        <a:t>1 per Azure subscription</a:t>
                      </a:r>
                    </a:p>
                  </a:txBody>
                  <a:tcPr/>
                </a:tc>
                <a:tc>
                  <a:txBody>
                    <a:bodyPr/>
                    <a:lstStyle/>
                    <a:p>
                      <a:r>
                        <a:rPr lang="en-US" dirty="0"/>
                        <a:t>Authorized to access the Azure Management Portal for all subscriptions in the account. By default, same as the Account Administrator when a subscription is created. </a:t>
                      </a:r>
                    </a:p>
                  </a:txBody>
                  <a:tcPr/>
                </a:tc>
                <a:extLst>
                  <a:ext uri="{0D108BD9-81ED-4DB2-BD59-A6C34878D82A}">
                    <a16:rowId xmlns:a16="http://schemas.microsoft.com/office/drawing/2014/main" val="2715247879"/>
                  </a:ext>
                </a:extLst>
              </a:tr>
              <a:tr h="1164964">
                <a:tc>
                  <a:txBody>
                    <a:bodyPr/>
                    <a:lstStyle/>
                    <a:p>
                      <a:r>
                        <a:rPr lang="en-US" dirty="0"/>
                        <a:t>Co-administrator</a:t>
                      </a:r>
                    </a:p>
                  </a:txBody>
                  <a:tcPr/>
                </a:tc>
                <a:tc>
                  <a:txBody>
                    <a:bodyPr/>
                    <a:lstStyle/>
                    <a:p>
                      <a:r>
                        <a:rPr lang="en-US" dirty="0"/>
                        <a:t>200 per subscription </a:t>
                      </a:r>
                    </a:p>
                  </a:txBody>
                  <a:tcPr/>
                </a:tc>
                <a:tc>
                  <a:txBody>
                    <a:bodyPr/>
                    <a:lstStyle/>
                    <a:p>
                      <a:r>
                        <a:rPr lang="en-US" dirty="0"/>
                        <a:t>Same as the Service Administrator, but can’t change the association of subscriptions to Azure directories. </a:t>
                      </a:r>
                    </a:p>
                  </a:txBody>
                  <a:tcPr/>
                </a:tc>
                <a:extLst>
                  <a:ext uri="{0D108BD9-81ED-4DB2-BD59-A6C34878D82A}">
                    <a16:rowId xmlns:a16="http://schemas.microsoft.com/office/drawing/2014/main" val="1456433382"/>
                  </a:ext>
                </a:extLst>
              </a:tr>
            </a:tbl>
          </a:graphicData>
        </a:graphic>
      </p:graphicFrame>
    </p:spTree>
    <p:extLst>
      <p:ext uri="{BB962C8B-B14F-4D97-AF65-F5344CB8AC3E}">
        <p14:creationId xmlns:p14="http://schemas.microsoft.com/office/powerpoint/2010/main" val="46779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Visual Studio Administration Portal</a:t>
            </a:r>
          </a:p>
        </p:txBody>
      </p:sp>
      <p:pic>
        <p:nvPicPr>
          <p:cNvPr id="2" name="Picture 1" descr="Screenshot of the VS Admin Portal as shown in the video. ">
            <a:extLst>
              <a:ext uri="{FF2B5EF4-FFF2-40B4-BE49-F238E27FC236}">
                <a16:creationId xmlns:a16="http://schemas.microsoft.com/office/drawing/2014/main" id="{AE15175E-481F-419F-AB75-468EA5EAB0F1}"/>
              </a:ext>
            </a:extLst>
          </p:cNvPr>
          <p:cNvPicPr>
            <a:picLocks noChangeAspect="1"/>
          </p:cNvPicPr>
          <p:nvPr/>
        </p:nvPicPr>
        <p:blipFill>
          <a:blip r:embed="rId3"/>
          <a:stretch>
            <a:fillRect/>
          </a:stretch>
        </p:blipFill>
        <p:spPr>
          <a:xfrm>
            <a:off x="584200" y="1435101"/>
            <a:ext cx="9248422" cy="4833938"/>
          </a:xfrm>
          <a:prstGeom prst="rect">
            <a:avLst/>
          </a:prstGeom>
          <a:ln>
            <a:solidFill>
              <a:schemeClr val="tx1"/>
            </a:solidFill>
          </a:ln>
        </p:spPr>
      </p:pic>
    </p:spTree>
    <p:extLst>
      <p:ext uri="{BB962C8B-B14F-4D97-AF65-F5344CB8AC3E}">
        <p14:creationId xmlns:p14="http://schemas.microsoft.com/office/powerpoint/2010/main" val="377637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Azure Free Account</a:t>
            </a:r>
          </a:p>
        </p:txBody>
      </p:sp>
      <p:pic>
        <p:nvPicPr>
          <p:cNvPr id="3" name="Picture 2" descr="Screenshot of the Azure Free Account page shown in the video. ">
            <a:extLst>
              <a:ext uri="{FF2B5EF4-FFF2-40B4-BE49-F238E27FC236}">
                <a16:creationId xmlns:a16="http://schemas.microsoft.com/office/drawing/2014/main" id="{D18AF389-E865-4506-BF24-C7FB98E4D279}"/>
              </a:ext>
            </a:extLst>
          </p:cNvPr>
          <p:cNvPicPr>
            <a:picLocks noChangeAspect="1"/>
          </p:cNvPicPr>
          <p:nvPr/>
        </p:nvPicPr>
        <p:blipFill>
          <a:blip r:embed="rId3"/>
          <a:stretch>
            <a:fillRect/>
          </a:stretch>
        </p:blipFill>
        <p:spPr>
          <a:xfrm>
            <a:off x="545986" y="1416819"/>
            <a:ext cx="9361690" cy="4852220"/>
          </a:xfrm>
          <a:prstGeom prst="rect">
            <a:avLst/>
          </a:prstGeom>
        </p:spPr>
      </p:pic>
    </p:spTree>
    <p:extLst>
      <p:ext uri="{BB962C8B-B14F-4D97-AF65-F5344CB8AC3E}">
        <p14:creationId xmlns:p14="http://schemas.microsoft.com/office/powerpoint/2010/main" val="161595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EA Dev/Test Subscriptions</a:t>
            </a:r>
          </a:p>
        </p:txBody>
      </p:sp>
      <p:pic>
        <p:nvPicPr>
          <p:cNvPr id="2" name="Picture 1" descr="Screenshot of the Azure Add subscription page as shown in the video.  ">
            <a:extLst>
              <a:ext uri="{FF2B5EF4-FFF2-40B4-BE49-F238E27FC236}">
                <a16:creationId xmlns:a16="http://schemas.microsoft.com/office/drawing/2014/main" id="{1335107B-09F1-44EA-995D-CA29C1FBB33D}"/>
              </a:ext>
            </a:extLst>
          </p:cNvPr>
          <p:cNvPicPr>
            <a:picLocks noChangeAspect="1"/>
          </p:cNvPicPr>
          <p:nvPr/>
        </p:nvPicPr>
        <p:blipFill>
          <a:blip r:embed="rId3"/>
          <a:stretch>
            <a:fillRect/>
          </a:stretch>
        </p:blipFill>
        <p:spPr>
          <a:xfrm>
            <a:off x="584200" y="1435100"/>
            <a:ext cx="11094992" cy="5112455"/>
          </a:xfrm>
          <a:prstGeom prst="rect">
            <a:avLst/>
          </a:prstGeom>
        </p:spPr>
      </p:pic>
    </p:spTree>
    <p:extLst>
      <p:ext uri="{BB962C8B-B14F-4D97-AF65-F5344CB8AC3E}">
        <p14:creationId xmlns:p14="http://schemas.microsoft.com/office/powerpoint/2010/main" val="239577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Resource Usage</a:t>
            </a:r>
          </a:p>
        </p:txBody>
      </p:sp>
      <p:sp>
        <p:nvSpPr>
          <p:cNvPr id="6" name="Text Placeholder 5"/>
          <p:cNvSpPr>
            <a:spLocks noGrp="1"/>
          </p:cNvSpPr>
          <p:nvPr>
            <p:ph type="body" sz="quarter" idx="10"/>
          </p:nvPr>
        </p:nvSpPr>
        <p:spPr>
          <a:xfrm>
            <a:off x="584200" y="4340724"/>
            <a:ext cx="11018520" cy="1465016"/>
          </a:xfrm>
        </p:spPr>
        <p:txBody>
          <a:bodyPr/>
          <a:lstStyle/>
          <a:p>
            <a:r>
              <a:rPr lang="en-US" dirty="0"/>
              <a:t>All resources have a maximum limit listed in Azure </a:t>
            </a:r>
            <a:r>
              <a:rPr lang="en-US" u="sng" dirty="0">
                <a:hlinkClick r:id="rId3"/>
              </a:rPr>
              <a:t>limits</a:t>
            </a:r>
            <a:endParaRPr lang="en-US" dirty="0"/>
          </a:p>
          <a:p>
            <a:r>
              <a:rPr lang="en-US" dirty="0"/>
              <a:t>Helpful to track current usage, and plan for future use</a:t>
            </a:r>
          </a:p>
          <a:p>
            <a:r>
              <a:rPr lang="en-US" dirty="0"/>
              <a:t>You can request an increase</a:t>
            </a:r>
          </a:p>
        </p:txBody>
      </p:sp>
      <p:pic>
        <p:nvPicPr>
          <p:cNvPr id="4" name="Picture 3" descr="Screenshot of the Subscription usage and quotas page. It shows quotas for Network Watchers, Public IP Addresses, Route Tables, and Virtual Networks by their location with the usage numbers by percent used and number of resources.">
            <a:extLst>
              <a:ext uri="{FF2B5EF4-FFF2-40B4-BE49-F238E27FC236}">
                <a16:creationId xmlns:a16="http://schemas.microsoft.com/office/drawing/2014/main" id="{40217EE4-57F8-4240-B215-0BA6B516CE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4199" y="1435100"/>
            <a:ext cx="10020465" cy="2234375"/>
          </a:xfrm>
          <a:prstGeom prst="rect">
            <a:avLst/>
          </a:prstGeom>
          <a:noFill/>
          <a:ln>
            <a:solidFill>
              <a:schemeClr val="tx1"/>
            </a:solidFill>
          </a:ln>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Tags</a:t>
            </a:r>
          </a:p>
        </p:txBody>
      </p:sp>
      <p:sp>
        <p:nvSpPr>
          <p:cNvPr id="6" name="Text Placeholder 5"/>
          <p:cNvSpPr>
            <a:spLocks noGrp="1"/>
          </p:cNvSpPr>
          <p:nvPr>
            <p:ph type="body" sz="quarter" idx="10"/>
          </p:nvPr>
        </p:nvSpPr>
        <p:spPr>
          <a:xfrm>
            <a:off x="584200" y="4293223"/>
            <a:ext cx="11018520" cy="1465016"/>
          </a:xfrm>
        </p:spPr>
        <p:txBody>
          <a:bodyPr/>
          <a:lstStyle/>
          <a:p>
            <a:r>
              <a:rPr lang="en-US" dirty="0"/>
              <a:t>Tags logically organize your resources</a:t>
            </a:r>
          </a:p>
          <a:p>
            <a:r>
              <a:rPr lang="en-US" dirty="0"/>
              <a:t>Tags consist of a name and value</a:t>
            </a:r>
          </a:p>
          <a:p>
            <a:r>
              <a:rPr lang="en-US" dirty="0"/>
              <a:t>Useful especially in billing</a:t>
            </a:r>
          </a:p>
        </p:txBody>
      </p:sp>
      <p:pic>
        <p:nvPicPr>
          <p:cNvPr id="5" name="Picture 4" descr="Screenshot of the CSV file for service usage. It shows 2 entries for virtual machines with the fields usage consumption by unit (Hours), instance id and the associated tags.">
            <a:extLst>
              <a:ext uri="{FF2B5EF4-FFF2-40B4-BE49-F238E27FC236}">
                <a16:creationId xmlns:a16="http://schemas.microsoft.com/office/drawing/2014/main" id="{A88DE444-BB45-4063-BCF8-9553C2DE6E1B}"/>
              </a:ext>
            </a:extLst>
          </p:cNvPr>
          <p:cNvPicPr/>
          <p:nvPr/>
        </p:nvPicPr>
        <p:blipFill>
          <a:blip r:embed="rId3"/>
          <a:stretch>
            <a:fillRect/>
          </a:stretch>
        </p:blipFill>
        <p:spPr>
          <a:xfrm>
            <a:off x="584199" y="1435100"/>
            <a:ext cx="11148889" cy="2471882"/>
          </a:xfrm>
          <a:prstGeom prst="rect">
            <a:avLst/>
          </a:prstGeom>
          <a:ln>
            <a:solidFill>
              <a:schemeClr val="tx1"/>
            </a:solidFill>
          </a:ln>
        </p:spPr>
      </p:pic>
    </p:spTree>
    <p:extLst>
      <p:ext uri="{BB962C8B-B14F-4D97-AF65-F5344CB8AC3E}">
        <p14:creationId xmlns:p14="http://schemas.microsoft.com/office/powerpoint/2010/main" val="251166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Enforcing Tags with Policy</a:t>
            </a:r>
          </a:p>
        </p:txBody>
      </p:sp>
      <p:grpSp>
        <p:nvGrpSpPr>
          <p:cNvPr id="4" name="Group 3" descr="Diagram that shows how an Azure policy ensures there is a tag when a new virtual machine is created. ">
            <a:extLst>
              <a:ext uri="{FF2B5EF4-FFF2-40B4-BE49-F238E27FC236}">
                <a16:creationId xmlns:a16="http://schemas.microsoft.com/office/drawing/2014/main" id="{0CE7173A-CDF3-4D7C-BEA4-55FEC0D99C33}"/>
              </a:ext>
            </a:extLst>
          </p:cNvPr>
          <p:cNvGrpSpPr/>
          <p:nvPr/>
        </p:nvGrpSpPr>
        <p:grpSpPr>
          <a:xfrm>
            <a:off x="2179641" y="1801482"/>
            <a:ext cx="6560554" cy="2636282"/>
            <a:chOff x="2191517" y="958334"/>
            <a:chExt cx="6560554" cy="2636282"/>
          </a:xfrm>
        </p:grpSpPr>
        <p:sp>
          <p:nvSpPr>
            <p:cNvPr id="5" name="Rectangle 4">
              <a:extLst>
                <a:ext uri="{FF2B5EF4-FFF2-40B4-BE49-F238E27FC236}">
                  <a16:creationId xmlns:a16="http://schemas.microsoft.com/office/drawing/2014/main" id="{F20DFE29-2C84-4877-80A0-A552AF38FC80}"/>
                </a:ext>
              </a:extLst>
            </p:cNvPr>
            <p:cNvSpPr/>
            <p:nvPr/>
          </p:nvSpPr>
          <p:spPr>
            <a:xfrm>
              <a:off x="2240461" y="1467550"/>
              <a:ext cx="1453715" cy="111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F9EA9013-F898-4140-A971-25BD35E040D8}"/>
                </a:ext>
              </a:extLst>
            </p:cNvPr>
            <p:cNvPicPr>
              <a:picLocks noChangeAspect="1"/>
            </p:cNvPicPr>
            <p:nvPr/>
          </p:nvPicPr>
          <p:blipFill>
            <a:blip r:embed="rId3"/>
            <a:stretch>
              <a:fillRect/>
            </a:stretch>
          </p:blipFill>
          <p:spPr>
            <a:xfrm>
              <a:off x="2383816" y="1607980"/>
              <a:ext cx="1130259" cy="846041"/>
            </a:xfrm>
            <a:prstGeom prst="rect">
              <a:avLst/>
            </a:prstGeom>
          </p:spPr>
        </p:pic>
        <p:sp>
          <p:nvSpPr>
            <p:cNvPr id="7" name="Rectangle 6">
              <a:extLst>
                <a:ext uri="{FF2B5EF4-FFF2-40B4-BE49-F238E27FC236}">
                  <a16:creationId xmlns:a16="http://schemas.microsoft.com/office/drawing/2014/main" id="{5770E3C3-E8C6-4F06-BC7E-FBCB6D50D5D4}"/>
                </a:ext>
              </a:extLst>
            </p:cNvPr>
            <p:cNvSpPr/>
            <p:nvPr/>
          </p:nvSpPr>
          <p:spPr>
            <a:xfrm>
              <a:off x="2191517" y="973723"/>
              <a:ext cx="1625894" cy="338554"/>
            </a:xfrm>
            <a:prstGeom prst="rect">
              <a:avLst/>
            </a:prstGeom>
          </p:spPr>
          <p:txBody>
            <a:bodyPr wrap="none">
              <a:spAutoFit/>
            </a:bodyPr>
            <a:lstStyle/>
            <a:p>
              <a:r>
                <a:rPr lang="en-US" sz="1600" dirty="0">
                  <a:latin typeface="Segoe UI" panose="020B0502040204020203" pitchFamily="34" charset="0"/>
                  <a:cs typeface="Segoe UI" panose="020B0502040204020203" pitchFamily="34" charset="0"/>
                </a:rPr>
                <a:t>Resource Group</a:t>
              </a:r>
            </a:p>
          </p:txBody>
        </p:sp>
        <p:sp>
          <p:nvSpPr>
            <p:cNvPr id="8" name="Rectangle 7">
              <a:extLst>
                <a:ext uri="{FF2B5EF4-FFF2-40B4-BE49-F238E27FC236}">
                  <a16:creationId xmlns:a16="http://schemas.microsoft.com/office/drawing/2014/main" id="{F909E3AD-A0BA-483C-8B3C-BB6012189168}"/>
                </a:ext>
              </a:extLst>
            </p:cNvPr>
            <p:cNvSpPr/>
            <p:nvPr/>
          </p:nvSpPr>
          <p:spPr>
            <a:xfrm rot="2789730">
              <a:off x="4992918" y="1647660"/>
              <a:ext cx="767886" cy="781382"/>
            </a:xfrm>
            <a:prstGeom prst="rect">
              <a:avLst/>
            </a:prstGeom>
            <a:solidFill>
              <a:srgbClr val="F7FC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7232557-E338-404F-AC71-C5EA1D71440C}"/>
                </a:ext>
              </a:extLst>
            </p:cNvPr>
            <p:cNvSpPr/>
            <p:nvPr/>
          </p:nvSpPr>
          <p:spPr>
            <a:xfrm>
              <a:off x="4733374" y="958334"/>
              <a:ext cx="1315552" cy="369332"/>
            </a:xfrm>
            <a:prstGeom prst="rect">
              <a:avLst/>
            </a:prstGeom>
          </p:spPr>
          <p:txBody>
            <a:bodyPr wrap="none">
              <a:spAutoFit/>
            </a:bodyPr>
            <a:lstStyle/>
            <a:p>
              <a:pPr algn="ctr"/>
              <a:r>
                <a:rPr lang="en-US" dirty="0"/>
                <a:t>Policy Script</a:t>
              </a:r>
            </a:p>
          </p:txBody>
        </p:sp>
        <p:sp>
          <p:nvSpPr>
            <p:cNvPr id="10" name="Rectangle 9">
              <a:extLst>
                <a:ext uri="{FF2B5EF4-FFF2-40B4-BE49-F238E27FC236}">
                  <a16:creationId xmlns:a16="http://schemas.microsoft.com/office/drawing/2014/main" id="{87C394C2-274C-4885-A80E-38ABED5F8115}"/>
                </a:ext>
              </a:extLst>
            </p:cNvPr>
            <p:cNvSpPr/>
            <p:nvPr/>
          </p:nvSpPr>
          <p:spPr>
            <a:xfrm>
              <a:off x="5051391" y="1815203"/>
              <a:ext cx="637932" cy="369332"/>
            </a:xfrm>
            <a:prstGeom prst="rect">
              <a:avLst/>
            </a:prstGeom>
          </p:spPr>
          <p:txBody>
            <a:bodyPr wrap="none">
              <a:spAutoFit/>
            </a:bodyPr>
            <a:lstStyle/>
            <a:p>
              <a:r>
                <a:rPr lang="en-US" dirty="0">
                  <a:latin typeface="Segoe UI" panose="020B0502040204020203" pitchFamily="34" charset="0"/>
                  <a:cs typeface="Segoe UI" panose="020B0502040204020203" pitchFamily="34" charset="0"/>
                </a:rPr>
                <a:t>Tag?</a:t>
              </a:r>
              <a:endParaRPr lang="en-US" dirty="0"/>
            </a:p>
          </p:txBody>
        </p:sp>
        <p:cxnSp>
          <p:nvCxnSpPr>
            <p:cNvPr id="11" name="Straight Arrow Connector 10">
              <a:extLst>
                <a:ext uri="{FF2B5EF4-FFF2-40B4-BE49-F238E27FC236}">
                  <a16:creationId xmlns:a16="http://schemas.microsoft.com/office/drawing/2014/main" id="{7FA23F94-D5B6-4096-943C-D92066A3897E}"/>
                </a:ext>
              </a:extLst>
            </p:cNvPr>
            <p:cNvCxnSpPr/>
            <p:nvPr/>
          </p:nvCxnSpPr>
          <p:spPr>
            <a:xfrm>
              <a:off x="5895975" y="2028825"/>
              <a:ext cx="115252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A3BBB4E6-838D-4014-97D3-8831947945E6}"/>
                </a:ext>
              </a:extLst>
            </p:cNvPr>
            <p:cNvSpPr/>
            <p:nvPr/>
          </p:nvSpPr>
          <p:spPr>
            <a:xfrm>
              <a:off x="7040384" y="1853684"/>
              <a:ext cx="1711687" cy="369332"/>
            </a:xfrm>
            <a:prstGeom prst="rect">
              <a:avLst/>
            </a:prstGeom>
          </p:spPr>
          <p:txBody>
            <a:bodyPr wrap="none">
              <a:spAutoFit/>
            </a:bodyPr>
            <a:lstStyle/>
            <a:p>
              <a:pPr algn="ctr"/>
              <a:r>
                <a:rPr lang="en-US" dirty="0"/>
                <a:t>Create Resource</a:t>
              </a:r>
            </a:p>
          </p:txBody>
        </p:sp>
        <p:cxnSp>
          <p:nvCxnSpPr>
            <p:cNvPr id="13" name="Straight Arrow Connector 12">
              <a:extLst>
                <a:ext uri="{FF2B5EF4-FFF2-40B4-BE49-F238E27FC236}">
                  <a16:creationId xmlns:a16="http://schemas.microsoft.com/office/drawing/2014/main" id="{68938FAE-9520-45AB-84F7-FEB030D95686}"/>
                </a:ext>
              </a:extLst>
            </p:cNvPr>
            <p:cNvCxnSpPr>
              <a:cxnSpLocks/>
              <a:stCxn id="6" idx="3"/>
            </p:cNvCxnSpPr>
            <p:nvPr/>
          </p:nvCxnSpPr>
          <p:spPr>
            <a:xfrm>
              <a:off x="3514075" y="2031001"/>
              <a:ext cx="13436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2F1D7E5C-E49F-4FB9-9F4A-97EB5641C751}"/>
                </a:ext>
              </a:extLst>
            </p:cNvPr>
            <p:cNvCxnSpPr>
              <a:cxnSpLocks/>
              <a:stCxn id="5" idx="2"/>
              <a:endCxn id="15" idx="2"/>
            </p:cNvCxnSpPr>
            <p:nvPr/>
          </p:nvCxnSpPr>
          <p:spPr>
            <a:xfrm rot="16200000" flipH="1">
              <a:off x="4134908" y="1414448"/>
              <a:ext cx="69604" cy="2404782"/>
            </a:xfrm>
            <a:prstGeom prst="bentConnector3">
              <a:avLst>
                <a:gd name="adj1" fmla="val 934758"/>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340E6837-C7E8-41F4-8094-897ECAEA3382}"/>
                </a:ext>
              </a:extLst>
            </p:cNvPr>
            <p:cNvSpPr/>
            <p:nvPr/>
          </p:nvSpPr>
          <p:spPr>
            <a:xfrm>
              <a:off x="5121070" y="2282309"/>
              <a:ext cx="502062" cy="369332"/>
            </a:xfrm>
            <a:prstGeom prst="rect">
              <a:avLst/>
            </a:prstGeom>
          </p:spPr>
          <p:txBody>
            <a:bodyPr wrap="none">
              <a:spAutoFit/>
            </a:bodyPr>
            <a:lstStyle/>
            <a:p>
              <a:pPr algn="ctr"/>
              <a:r>
                <a:rPr lang="en-US" dirty="0"/>
                <a:t>      </a:t>
              </a:r>
            </a:p>
          </p:txBody>
        </p:sp>
        <p:sp>
          <p:nvSpPr>
            <p:cNvPr id="16" name="Rectangle 15">
              <a:extLst>
                <a:ext uri="{FF2B5EF4-FFF2-40B4-BE49-F238E27FC236}">
                  <a16:creationId xmlns:a16="http://schemas.microsoft.com/office/drawing/2014/main" id="{359EEAB8-02E5-48BB-97F2-DD6F9000C93B}"/>
                </a:ext>
              </a:extLst>
            </p:cNvPr>
            <p:cNvSpPr/>
            <p:nvPr/>
          </p:nvSpPr>
          <p:spPr>
            <a:xfrm>
              <a:off x="3387077" y="3225284"/>
              <a:ext cx="1474506" cy="369332"/>
            </a:xfrm>
            <a:prstGeom prst="rect">
              <a:avLst/>
            </a:prstGeom>
          </p:spPr>
          <p:txBody>
            <a:bodyPr wrap="none">
              <a:spAutoFit/>
            </a:bodyPr>
            <a:lstStyle/>
            <a:p>
              <a:pPr algn="ctr"/>
              <a:r>
                <a:rPr lang="en-US" dirty="0"/>
                <a:t>Request a Tag</a:t>
              </a:r>
            </a:p>
          </p:txBody>
        </p:sp>
        <p:sp>
          <p:nvSpPr>
            <p:cNvPr id="18" name="Rectangle 17">
              <a:extLst>
                <a:ext uri="{FF2B5EF4-FFF2-40B4-BE49-F238E27FC236}">
                  <a16:creationId xmlns:a16="http://schemas.microsoft.com/office/drawing/2014/main" id="{3470ABC1-7ACB-49BC-A4F2-AE9CB5A64D98}"/>
                </a:ext>
              </a:extLst>
            </p:cNvPr>
            <p:cNvSpPr/>
            <p:nvPr/>
          </p:nvSpPr>
          <p:spPr>
            <a:xfrm>
              <a:off x="5458643" y="2577584"/>
              <a:ext cx="455574" cy="369332"/>
            </a:xfrm>
            <a:prstGeom prst="rect">
              <a:avLst/>
            </a:prstGeom>
          </p:spPr>
          <p:txBody>
            <a:bodyPr wrap="none">
              <a:spAutoFit/>
            </a:bodyPr>
            <a:lstStyle/>
            <a:p>
              <a:pPr algn="ctr"/>
              <a:r>
                <a:rPr lang="en-US" dirty="0"/>
                <a:t>No</a:t>
              </a:r>
            </a:p>
          </p:txBody>
        </p:sp>
        <p:sp>
          <p:nvSpPr>
            <p:cNvPr id="19" name="Rectangle 18">
              <a:extLst>
                <a:ext uri="{FF2B5EF4-FFF2-40B4-BE49-F238E27FC236}">
                  <a16:creationId xmlns:a16="http://schemas.microsoft.com/office/drawing/2014/main" id="{30C1E0A4-7D75-402C-815B-620CA990FB49}"/>
                </a:ext>
              </a:extLst>
            </p:cNvPr>
            <p:cNvSpPr/>
            <p:nvPr/>
          </p:nvSpPr>
          <p:spPr>
            <a:xfrm>
              <a:off x="6177096" y="1672709"/>
              <a:ext cx="485519" cy="369332"/>
            </a:xfrm>
            <a:prstGeom prst="rect">
              <a:avLst/>
            </a:prstGeom>
          </p:spPr>
          <p:txBody>
            <a:bodyPr wrap="none">
              <a:spAutoFit/>
            </a:bodyPr>
            <a:lstStyle/>
            <a:p>
              <a:pPr algn="ctr"/>
              <a:r>
                <a:rPr lang="en-US" dirty="0"/>
                <a:t>Yes</a:t>
              </a:r>
            </a:p>
          </p:txBody>
        </p:sp>
      </p:grpSp>
    </p:spTree>
    <p:extLst>
      <p:ext uri="{BB962C8B-B14F-4D97-AF65-F5344CB8AC3E}">
        <p14:creationId xmlns:p14="http://schemas.microsoft.com/office/powerpoint/2010/main" val="235127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Course Agenda</a:t>
            </a:r>
          </a:p>
        </p:txBody>
      </p:sp>
      <p:sp>
        <p:nvSpPr>
          <p:cNvPr id="6" name="Text Placeholder 5"/>
          <p:cNvSpPr>
            <a:spLocks noGrp="1"/>
          </p:cNvSpPr>
          <p:nvPr>
            <p:ph type="body" sz="quarter" idx="10"/>
          </p:nvPr>
        </p:nvSpPr>
        <p:spPr/>
        <p:txBody>
          <a:bodyPr/>
          <a:lstStyle/>
          <a:p>
            <a:r>
              <a:rPr lang="en-US" dirty="0"/>
              <a:t>M01: Managing Azure Subscriptions</a:t>
            </a:r>
          </a:p>
          <a:p>
            <a:pPr lvl="1"/>
            <a:r>
              <a:rPr lang="en-US" dirty="0"/>
              <a:t>L01: Overview of Azure Subscriptions</a:t>
            </a:r>
          </a:p>
          <a:p>
            <a:pPr lvl="1"/>
            <a:r>
              <a:rPr lang="en-US" dirty="0"/>
              <a:t>L02: Billing</a:t>
            </a:r>
          </a:p>
          <a:p>
            <a:pPr lvl="1"/>
            <a:r>
              <a:rPr lang="en-US" dirty="0"/>
              <a:t>L03: Azure Policy</a:t>
            </a:r>
          </a:p>
          <a:p>
            <a:r>
              <a:rPr lang="en-US" dirty="0"/>
              <a:t>M02: Access Management for Cloud Resources</a:t>
            </a:r>
          </a:p>
          <a:p>
            <a:pPr lvl="1"/>
            <a:r>
              <a:rPr lang="en-US" dirty="0"/>
              <a:t>L01: Azure Users and Groups</a:t>
            </a:r>
          </a:p>
          <a:p>
            <a:pPr lvl="1"/>
            <a:r>
              <a:rPr lang="en-US" dirty="0"/>
              <a:t>L02: Role-based Access Control</a:t>
            </a:r>
          </a:p>
          <a:p>
            <a:r>
              <a:rPr lang="en-US" dirty="0"/>
              <a:t>M03: Monitoring and Diagnostics</a:t>
            </a:r>
          </a:p>
          <a:p>
            <a:pPr lvl="1"/>
            <a:r>
              <a:rPr lang="en-US" dirty="0"/>
              <a:t>L01: Exploring Monitoring Capabilities in Azure</a:t>
            </a:r>
          </a:p>
          <a:p>
            <a:pPr lvl="1"/>
            <a:r>
              <a:rPr lang="en-US" dirty="0"/>
              <a:t>L02: Azure Alerts</a:t>
            </a:r>
          </a:p>
          <a:p>
            <a:pPr lvl="1"/>
            <a:r>
              <a:rPr lang="en-US" dirty="0"/>
              <a:t>L03: Azure Activity Logs</a:t>
            </a:r>
          </a:p>
        </p:txBody>
      </p:sp>
    </p:spTree>
    <p:extLst>
      <p:ext uri="{BB962C8B-B14F-4D97-AF65-F5344CB8AC3E}">
        <p14:creationId xmlns:p14="http://schemas.microsoft.com/office/powerpoint/2010/main" val="281607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9144000" cy="498598"/>
          </a:xfrm>
        </p:spPr>
        <p:txBody>
          <a:bodyPr/>
          <a:lstStyle/>
          <a:p>
            <a:r>
              <a:rPr lang="en-US" dirty="0"/>
              <a:t>Lesson 02: Billing</a:t>
            </a:r>
          </a:p>
        </p:txBody>
      </p:sp>
    </p:spTree>
    <p:extLst>
      <p:ext uri="{BB962C8B-B14F-4D97-AF65-F5344CB8AC3E}">
        <p14:creationId xmlns:p14="http://schemas.microsoft.com/office/powerpoint/2010/main" val="416846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2D1CF0-95BA-44EB-9EE8-1B4E09105856}"/>
              </a:ext>
            </a:extLst>
          </p:cNvPr>
          <p:cNvSpPr>
            <a:spLocks noGrp="1"/>
          </p:cNvSpPr>
          <p:nvPr>
            <p:ph type="title"/>
          </p:nvPr>
        </p:nvSpPr>
        <p:spPr/>
        <p:txBody>
          <a:bodyPr/>
          <a:lstStyle/>
          <a:p>
            <a:r>
              <a:rPr lang="en-US" dirty="0">
                <a:hlinkClick r:id="rId3"/>
              </a:rPr>
              <a:t>Available Roles</a:t>
            </a:r>
            <a:endParaRPr lang="en-US" dirty="0"/>
          </a:p>
        </p:txBody>
      </p:sp>
      <p:sp>
        <p:nvSpPr>
          <p:cNvPr id="4" name="Text Placeholder 3">
            <a:extLst>
              <a:ext uri="{FF2B5EF4-FFF2-40B4-BE49-F238E27FC236}">
                <a16:creationId xmlns:a16="http://schemas.microsoft.com/office/drawing/2014/main" id="{39B805FD-56F5-4BE9-82B8-BC2227C3436C}"/>
              </a:ext>
            </a:extLst>
          </p:cNvPr>
          <p:cNvSpPr>
            <a:spLocks noGrp="1"/>
          </p:cNvSpPr>
          <p:nvPr>
            <p:ph type="body" sz="quarter" idx="10"/>
          </p:nvPr>
        </p:nvSpPr>
        <p:spPr>
          <a:xfrm>
            <a:off x="584200" y="1435497"/>
            <a:ext cx="11018520" cy="5453801"/>
          </a:xfrm>
        </p:spPr>
        <p:txBody>
          <a:bodyPr/>
          <a:lstStyle/>
          <a:p>
            <a:r>
              <a:rPr lang="en-US" dirty="0"/>
              <a:t>Application Administrator</a:t>
            </a:r>
          </a:p>
          <a:p>
            <a:r>
              <a:rPr lang="en-US" dirty="0"/>
              <a:t>Application Developer</a:t>
            </a:r>
          </a:p>
          <a:p>
            <a:r>
              <a:rPr lang="en-US" dirty="0"/>
              <a:t>Billing Administrator</a:t>
            </a:r>
          </a:p>
          <a:p>
            <a:r>
              <a:rPr lang="en-US" dirty="0"/>
              <a:t>Global Administrator</a:t>
            </a:r>
          </a:p>
          <a:p>
            <a:r>
              <a:rPr lang="en-US" dirty="0"/>
              <a:t>Password Administrator / Help Desk Administrator</a:t>
            </a:r>
          </a:p>
          <a:p>
            <a:r>
              <a:rPr lang="en-US" dirty="0"/>
              <a:t>Security Administrator</a:t>
            </a:r>
          </a:p>
          <a:p>
            <a:r>
              <a:rPr lang="en-US" dirty="0"/>
              <a:t>User Account Administrator</a:t>
            </a:r>
          </a:p>
          <a:p>
            <a:pPr marL="228600" lvl="1"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6888557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2D1CF0-95BA-44EB-9EE8-1B4E09105856}"/>
              </a:ext>
            </a:extLst>
          </p:cNvPr>
          <p:cNvSpPr>
            <a:spLocks noGrp="1"/>
          </p:cNvSpPr>
          <p:nvPr>
            <p:ph type="title"/>
          </p:nvPr>
        </p:nvSpPr>
        <p:spPr/>
        <p:txBody>
          <a:bodyPr/>
          <a:lstStyle/>
          <a:p>
            <a:r>
              <a:rPr lang="en-US" dirty="0"/>
              <a:t>Billing</a:t>
            </a:r>
          </a:p>
        </p:txBody>
      </p:sp>
      <p:sp>
        <p:nvSpPr>
          <p:cNvPr id="4" name="Text Placeholder 3">
            <a:extLst>
              <a:ext uri="{FF2B5EF4-FFF2-40B4-BE49-F238E27FC236}">
                <a16:creationId xmlns:a16="http://schemas.microsoft.com/office/drawing/2014/main" id="{39B805FD-56F5-4BE9-82B8-BC2227C3436C}"/>
              </a:ext>
            </a:extLst>
          </p:cNvPr>
          <p:cNvSpPr>
            <a:spLocks noGrp="1"/>
          </p:cNvSpPr>
          <p:nvPr>
            <p:ph type="body" sz="quarter" idx="10"/>
          </p:nvPr>
        </p:nvSpPr>
        <p:spPr>
          <a:xfrm>
            <a:off x="584200" y="1435497"/>
            <a:ext cx="11018520" cy="3385542"/>
          </a:xfrm>
        </p:spPr>
        <p:txBody>
          <a:bodyPr/>
          <a:lstStyle/>
          <a:p>
            <a:r>
              <a:rPr lang="en-US" dirty="0"/>
              <a:t>Get Resource usage data</a:t>
            </a:r>
          </a:p>
          <a:p>
            <a:r>
              <a:rPr lang="en-US" dirty="0"/>
              <a:t>Predict future costs</a:t>
            </a:r>
          </a:p>
          <a:p>
            <a:r>
              <a:rPr lang="en-US" dirty="0"/>
              <a:t>Set up billing alerts</a:t>
            </a:r>
          </a:p>
          <a:p>
            <a:pPr marL="228600" lvl="1" indent="0">
              <a:buNone/>
            </a:pPr>
            <a:endParaRPr lang="en-US" dirty="0"/>
          </a:p>
          <a:p>
            <a:pPr marL="0" indent="0">
              <a:buNone/>
            </a:pPr>
            <a:endParaRPr lang="en-US" dirty="0"/>
          </a:p>
          <a:p>
            <a:endParaRPr lang="en-US" dirty="0"/>
          </a:p>
          <a:p>
            <a:endParaRPr lang="en-US" dirty="0"/>
          </a:p>
        </p:txBody>
      </p:sp>
      <p:pic>
        <p:nvPicPr>
          <p:cNvPr id="5" name="Picture 4" descr="Screenshot splash screen for Azure Cost management. ">
            <a:extLst>
              <a:ext uri="{FF2B5EF4-FFF2-40B4-BE49-F238E27FC236}">
                <a16:creationId xmlns:a16="http://schemas.microsoft.com/office/drawing/2014/main" id="{DB7C52BA-F308-4902-A4F1-84FCA2DF8E96}"/>
              </a:ext>
            </a:extLst>
          </p:cNvPr>
          <p:cNvPicPr>
            <a:picLocks noChangeAspect="1"/>
          </p:cNvPicPr>
          <p:nvPr/>
        </p:nvPicPr>
        <p:blipFill>
          <a:blip r:embed="rId3"/>
          <a:stretch>
            <a:fillRect/>
          </a:stretch>
        </p:blipFill>
        <p:spPr>
          <a:xfrm>
            <a:off x="5201638" y="938150"/>
            <a:ext cx="6407750" cy="5070764"/>
          </a:xfrm>
          <a:prstGeom prst="rect">
            <a:avLst/>
          </a:prstGeom>
        </p:spPr>
      </p:pic>
    </p:spTree>
    <p:extLst>
      <p:ext uri="{BB962C8B-B14F-4D97-AF65-F5344CB8AC3E}">
        <p14:creationId xmlns:p14="http://schemas.microsoft.com/office/powerpoint/2010/main" val="14674048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Pricing Calculator</a:t>
            </a:r>
            <a:endParaRPr lang="en-US" dirty="0"/>
          </a:p>
        </p:txBody>
      </p:sp>
      <p:sp>
        <p:nvSpPr>
          <p:cNvPr id="6" name="Text Placeholder 5"/>
          <p:cNvSpPr>
            <a:spLocks noGrp="1"/>
          </p:cNvSpPr>
          <p:nvPr>
            <p:ph type="body" sz="quarter" idx="10"/>
          </p:nvPr>
        </p:nvSpPr>
        <p:spPr>
          <a:xfrm>
            <a:off x="584200" y="4340724"/>
            <a:ext cx="11018520" cy="947952"/>
          </a:xfrm>
        </p:spPr>
        <p:txBody>
          <a:bodyPr/>
          <a:lstStyle/>
          <a:p>
            <a:r>
              <a:rPr lang="en-US" dirty="0"/>
              <a:t>Estimates in compute, networking, storage, web, and databases</a:t>
            </a:r>
          </a:p>
          <a:p>
            <a:r>
              <a:rPr lang="en-US" dirty="0"/>
              <a:t>Prices are estimates and are not intended as actual price quotes </a:t>
            </a:r>
          </a:p>
        </p:txBody>
      </p:sp>
      <p:pic>
        <p:nvPicPr>
          <p:cNvPr id="5" name="Picture 4" descr="Screenshot of the Pricing Calculator. Estimates are provided in this example for an instance of a D1 series virtual machine on the Windows OS, running in the West US region, at the standard tier level.">
            <a:extLst>
              <a:ext uri="{FF2B5EF4-FFF2-40B4-BE49-F238E27FC236}">
                <a16:creationId xmlns:a16="http://schemas.microsoft.com/office/drawing/2014/main" id="{739E9B27-C6DF-4182-8934-4C6889A66A8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4199" y="1435100"/>
            <a:ext cx="8262917" cy="2614386"/>
          </a:xfrm>
          <a:prstGeom prst="rect">
            <a:avLst/>
          </a:prstGeom>
          <a:noFill/>
          <a:ln>
            <a:solidFill>
              <a:schemeClr val="tx1"/>
            </a:solidFill>
          </a:ln>
        </p:spPr>
      </p:pic>
    </p:spTree>
    <p:extLst>
      <p:ext uri="{BB962C8B-B14F-4D97-AF65-F5344CB8AC3E}">
        <p14:creationId xmlns:p14="http://schemas.microsoft.com/office/powerpoint/2010/main" val="254549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Billing Alert Service</a:t>
            </a:r>
          </a:p>
        </p:txBody>
      </p:sp>
      <p:sp>
        <p:nvSpPr>
          <p:cNvPr id="6" name="Text Placeholder 5"/>
          <p:cNvSpPr>
            <a:spLocks noGrp="1"/>
          </p:cNvSpPr>
          <p:nvPr>
            <p:ph type="body" sz="quarter" idx="10"/>
          </p:nvPr>
        </p:nvSpPr>
        <p:spPr>
          <a:xfrm>
            <a:off x="584200" y="4340724"/>
            <a:ext cx="11018520" cy="1982081"/>
          </a:xfrm>
        </p:spPr>
        <p:txBody>
          <a:bodyPr/>
          <a:lstStyle/>
          <a:p>
            <a:r>
              <a:rPr lang="en-US" dirty="0"/>
              <a:t>Available to Account Administrators</a:t>
            </a:r>
          </a:p>
          <a:p>
            <a:r>
              <a:rPr lang="en-US" dirty="0"/>
              <a:t>Monitor and manage billing activity for your Azure accounts</a:t>
            </a:r>
          </a:p>
          <a:p>
            <a:r>
              <a:rPr lang="en-US" dirty="0"/>
              <a:t>Five billing alerts per subscription, two email recipients for each alert</a:t>
            </a:r>
          </a:p>
          <a:p>
            <a:endParaRPr lang="en-US" dirty="0"/>
          </a:p>
        </p:txBody>
      </p:sp>
      <p:pic>
        <p:nvPicPr>
          <p:cNvPr id="7" name="Picture 6" descr="Screenshot of the Alerts page where two existing alerts. are shown. The add alert option is highlighted and there is a notification that 3 more alerts are available for this subscription.&#10;">
            <a:extLst>
              <a:ext uri="{FF2B5EF4-FFF2-40B4-BE49-F238E27FC236}">
                <a16:creationId xmlns:a16="http://schemas.microsoft.com/office/drawing/2014/main" id="{B4E0A855-FCD1-4545-9A71-1660FA3D39E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200" y="1435100"/>
            <a:ext cx="7296079" cy="2516505"/>
          </a:xfrm>
          <a:prstGeom prst="rect">
            <a:avLst/>
          </a:prstGeom>
          <a:noFill/>
          <a:ln>
            <a:solidFill>
              <a:schemeClr val="tx1"/>
            </a:solidFill>
          </a:ln>
        </p:spPr>
      </p:pic>
    </p:spTree>
    <p:extLst>
      <p:ext uri="{BB962C8B-B14F-4D97-AF65-F5344CB8AC3E}">
        <p14:creationId xmlns:p14="http://schemas.microsoft.com/office/powerpoint/2010/main" val="71914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Understand Your Bill</a:t>
            </a:r>
          </a:p>
        </p:txBody>
      </p:sp>
      <p:pic>
        <p:nvPicPr>
          <p:cNvPr id="3" name="Picture 2" descr="Screenshot of the Recommended approach page from the Understand Your Bill video.">
            <a:extLst>
              <a:ext uri="{FF2B5EF4-FFF2-40B4-BE49-F238E27FC236}">
                <a16:creationId xmlns:a16="http://schemas.microsoft.com/office/drawing/2014/main" id="{F72EEFC3-B387-4AFF-B93B-DDC3EF768156}"/>
              </a:ext>
            </a:extLst>
          </p:cNvPr>
          <p:cNvPicPr>
            <a:picLocks noChangeAspect="1"/>
          </p:cNvPicPr>
          <p:nvPr/>
        </p:nvPicPr>
        <p:blipFill>
          <a:blip r:embed="rId3"/>
          <a:stretch>
            <a:fillRect/>
          </a:stretch>
        </p:blipFill>
        <p:spPr>
          <a:xfrm>
            <a:off x="584201" y="1435100"/>
            <a:ext cx="10131746" cy="4918199"/>
          </a:xfrm>
          <a:prstGeom prst="rect">
            <a:avLst/>
          </a:prstGeom>
        </p:spPr>
      </p:pic>
    </p:spTree>
    <p:extLst>
      <p:ext uri="{BB962C8B-B14F-4D97-AF65-F5344CB8AC3E}">
        <p14:creationId xmlns:p14="http://schemas.microsoft.com/office/powerpoint/2010/main" val="220895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Azure Billing</a:t>
            </a:r>
          </a:p>
        </p:txBody>
      </p:sp>
      <p:pic>
        <p:nvPicPr>
          <p:cNvPr id="2" name="Picture 1" descr="Screenshot of Recent billing history shown in the video. ">
            <a:extLst>
              <a:ext uri="{FF2B5EF4-FFF2-40B4-BE49-F238E27FC236}">
                <a16:creationId xmlns:a16="http://schemas.microsoft.com/office/drawing/2014/main" id="{36DE6BC4-4185-4516-9E58-D3621FB6E016}"/>
              </a:ext>
            </a:extLst>
          </p:cNvPr>
          <p:cNvPicPr>
            <a:picLocks noChangeAspect="1"/>
          </p:cNvPicPr>
          <p:nvPr/>
        </p:nvPicPr>
        <p:blipFill>
          <a:blip r:embed="rId3"/>
          <a:stretch>
            <a:fillRect/>
          </a:stretch>
        </p:blipFill>
        <p:spPr>
          <a:xfrm>
            <a:off x="584200" y="1306513"/>
            <a:ext cx="10635180" cy="4962525"/>
          </a:xfrm>
          <a:prstGeom prst="rect">
            <a:avLst/>
          </a:prstGeom>
          <a:ln>
            <a:solidFill>
              <a:schemeClr val="tx1"/>
            </a:solidFill>
          </a:ln>
        </p:spPr>
      </p:pic>
    </p:spTree>
    <p:extLst>
      <p:ext uri="{BB962C8B-B14F-4D97-AF65-F5344CB8AC3E}">
        <p14:creationId xmlns:p14="http://schemas.microsoft.com/office/powerpoint/2010/main" val="235405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9144000" cy="498598"/>
          </a:xfrm>
        </p:spPr>
        <p:txBody>
          <a:bodyPr/>
          <a:lstStyle/>
          <a:p>
            <a:r>
              <a:rPr lang="en-US" dirty="0"/>
              <a:t>Lesson 03: Azure Policy</a:t>
            </a:r>
          </a:p>
        </p:txBody>
      </p:sp>
    </p:spTree>
    <p:extLst>
      <p:ext uri="{BB962C8B-B14F-4D97-AF65-F5344CB8AC3E}">
        <p14:creationId xmlns:p14="http://schemas.microsoft.com/office/powerpoint/2010/main" val="133450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Azure Policy</a:t>
            </a:r>
          </a:p>
        </p:txBody>
      </p:sp>
      <p:pic>
        <p:nvPicPr>
          <p:cNvPr id="3" name="Picture 2" descr="Screenshot of the Azure Policy page as shown in the video. ">
            <a:extLst>
              <a:ext uri="{FF2B5EF4-FFF2-40B4-BE49-F238E27FC236}">
                <a16:creationId xmlns:a16="http://schemas.microsoft.com/office/drawing/2014/main" id="{509E7137-663D-4049-9FCC-AE51C8D3408B}"/>
              </a:ext>
            </a:extLst>
          </p:cNvPr>
          <p:cNvPicPr>
            <a:picLocks noChangeAspect="1"/>
          </p:cNvPicPr>
          <p:nvPr/>
        </p:nvPicPr>
        <p:blipFill>
          <a:blip r:embed="rId3"/>
          <a:stretch>
            <a:fillRect/>
          </a:stretch>
        </p:blipFill>
        <p:spPr>
          <a:xfrm>
            <a:off x="584200" y="1435101"/>
            <a:ext cx="9330362" cy="4833938"/>
          </a:xfrm>
          <a:prstGeom prst="rect">
            <a:avLst/>
          </a:prstGeom>
          <a:ln>
            <a:solidFill>
              <a:schemeClr val="tx1"/>
            </a:solidFill>
          </a:ln>
        </p:spPr>
      </p:pic>
    </p:spTree>
    <p:extLst>
      <p:ext uri="{BB962C8B-B14F-4D97-AF65-F5344CB8AC3E}">
        <p14:creationId xmlns:p14="http://schemas.microsoft.com/office/powerpoint/2010/main" val="236634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84200" y="1435497"/>
            <a:ext cx="11018520" cy="3742563"/>
          </a:xfrm>
        </p:spPr>
        <p:txBody>
          <a:bodyPr/>
          <a:lstStyle/>
          <a:p>
            <a:r>
              <a:rPr lang="en-US" dirty="0"/>
              <a:t>Azure Policy is a service in Azure that you use to create, assign and, manage policies</a:t>
            </a:r>
          </a:p>
          <a:p>
            <a:r>
              <a:rPr lang="en-US" dirty="0"/>
              <a:t>Azure Policy runs evaluations and scans for non-compliant resources</a:t>
            </a:r>
          </a:p>
          <a:p>
            <a:r>
              <a:rPr lang="en-US" dirty="0"/>
              <a:t>Advantages:</a:t>
            </a:r>
          </a:p>
          <a:p>
            <a:pPr lvl="1"/>
            <a:r>
              <a:rPr lang="en-US" sz="2400" dirty="0"/>
              <a:t>Enforcement and compliance</a:t>
            </a:r>
          </a:p>
          <a:p>
            <a:pPr lvl="1"/>
            <a:r>
              <a:rPr lang="en-US" sz="2400" dirty="0"/>
              <a:t>Apply policies at scale</a:t>
            </a:r>
          </a:p>
          <a:p>
            <a:pPr lvl="1"/>
            <a:r>
              <a:rPr lang="en-US" sz="2400" dirty="0"/>
              <a:t>Remediation</a:t>
            </a:r>
          </a:p>
          <a:p>
            <a:endParaRPr lang="en-US" dirty="0"/>
          </a:p>
        </p:txBody>
      </p:sp>
    </p:spTree>
    <p:extLst>
      <p:ext uri="{BB962C8B-B14F-4D97-AF65-F5344CB8AC3E}">
        <p14:creationId xmlns:p14="http://schemas.microsoft.com/office/powerpoint/2010/main" val="1834978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Course Agenda (continued)</a:t>
            </a:r>
          </a:p>
        </p:txBody>
      </p:sp>
      <p:sp>
        <p:nvSpPr>
          <p:cNvPr id="6" name="Text Placeholder 5"/>
          <p:cNvSpPr>
            <a:spLocks noGrp="1"/>
          </p:cNvSpPr>
          <p:nvPr>
            <p:ph type="body" sz="quarter" idx="10"/>
          </p:nvPr>
        </p:nvSpPr>
        <p:spPr/>
        <p:txBody>
          <a:bodyPr/>
          <a:lstStyle/>
          <a:p>
            <a:r>
              <a:rPr lang="en-US" dirty="0"/>
              <a:t>M04: Log Analytics</a:t>
            </a:r>
          </a:p>
          <a:p>
            <a:pPr lvl="1"/>
            <a:r>
              <a:rPr lang="en-US" dirty="0"/>
              <a:t>L01: Introduction to Log Analytics</a:t>
            </a:r>
          </a:p>
          <a:p>
            <a:pPr lvl="1"/>
            <a:r>
              <a:rPr lang="en-US" dirty="0"/>
              <a:t>L02: Querying and Analyzing Log Analytics Data</a:t>
            </a:r>
          </a:p>
          <a:p>
            <a:r>
              <a:rPr lang="en-US" dirty="0"/>
              <a:t>M05: Azure Resource Manager</a:t>
            </a:r>
          </a:p>
          <a:p>
            <a:pPr lvl="1"/>
            <a:r>
              <a:rPr lang="en-US" dirty="0"/>
              <a:t>L01: ARM Templates</a:t>
            </a:r>
          </a:p>
          <a:p>
            <a:pPr lvl="1"/>
            <a:r>
              <a:rPr lang="en-US" dirty="0"/>
              <a:t>L02: Resource Groups</a:t>
            </a:r>
          </a:p>
          <a:p>
            <a:r>
              <a:rPr lang="en-US" dirty="0"/>
              <a:t>M06: Azure Tips, Tricks, and Tools</a:t>
            </a:r>
          </a:p>
          <a:p>
            <a:pPr lvl="1"/>
            <a:r>
              <a:rPr lang="en-US" dirty="0"/>
              <a:t>L01: The Azure Portal</a:t>
            </a:r>
          </a:p>
          <a:p>
            <a:pPr lvl="1"/>
            <a:r>
              <a:rPr lang="en-US" dirty="0"/>
              <a:t>L02: Azure Tools and Environment</a:t>
            </a:r>
          </a:p>
        </p:txBody>
      </p:sp>
    </p:spTree>
    <p:extLst>
      <p:ext uri="{BB962C8B-B14F-4D97-AF65-F5344CB8AC3E}">
        <p14:creationId xmlns:p14="http://schemas.microsoft.com/office/powerpoint/2010/main" val="3333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Implementing Azure Policies</a:t>
            </a:r>
          </a:p>
        </p:txBody>
      </p:sp>
      <p:sp>
        <p:nvSpPr>
          <p:cNvPr id="6" name="Text Placeholder 5"/>
          <p:cNvSpPr>
            <a:spLocks noGrp="1"/>
          </p:cNvSpPr>
          <p:nvPr>
            <p:ph type="body" sz="quarter" idx="10"/>
          </p:nvPr>
        </p:nvSpPr>
        <p:spPr>
          <a:xfrm>
            <a:off x="584200" y="4340724"/>
            <a:ext cx="11018520" cy="2499146"/>
          </a:xfrm>
        </p:spPr>
        <p:txBody>
          <a:bodyPr/>
          <a:lstStyle/>
          <a:p>
            <a:pPr marL="514350" indent="-514350">
              <a:buFont typeface="+mj-lt"/>
              <a:buAutoNum type="arabicPeriod"/>
            </a:pPr>
            <a:r>
              <a:rPr lang="en-US" dirty="0"/>
              <a:t>Browse Policy Definitions</a:t>
            </a:r>
          </a:p>
          <a:p>
            <a:pPr marL="514350" indent="-514350">
              <a:buFont typeface="+mj-lt"/>
              <a:buAutoNum type="arabicPeriod"/>
            </a:pPr>
            <a:r>
              <a:rPr lang="en-US" dirty="0"/>
              <a:t>Create Initiative Definitions</a:t>
            </a:r>
          </a:p>
          <a:p>
            <a:pPr marL="514350" indent="-514350">
              <a:buFont typeface="+mj-lt"/>
              <a:buAutoNum type="arabicPeriod"/>
            </a:pPr>
            <a:r>
              <a:rPr lang="en-US" dirty="0"/>
              <a:t>Scope the Initiative Definition</a:t>
            </a:r>
          </a:p>
          <a:p>
            <a:pPr marL="514350" indent="-514350">
              <a:buFont typeface="+mj-lt"/>
              <a:buAutoNum type="arabicPeriod"/>
            </a:pPr>
            <a:r>
              <a:rPr lang="en-US" dirty="0"/>
              <a:t>View Policy evaluation results</a:t>
            </a:r>
          </a:p>
          <a:p>
            <a:endParaRPr lang="en-US" dirty="0"/>
          </a:p>
        </p:txBody>
      </p:sp>
      <p:pic>
        <p:nvPicPr>
          <p:cNvPr id="5" name="Picture 4" descr="Diagram of implementing Azure policies. From left to right shows creating an Initiative Definition to group policy definitions which are then applied against resources for compliance purposes.">
            <a:extLst>
              <a:ext uri="{FF2B5EF4-FFF2-40B4-BE49-F238E27FC236}">
                <a16:creationId xmlns:a16="http://schemas.microsoft.com/office/drawing/2014/main" id="{68E46143-8BA2-4742-8E47-1957E4D8AE8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200" y="1435100"/>
            <a:ext cx="10079842" cy="2875643"/>
          </a:xfrm>
          <a:prstGeom prst="rect">
            <a:avLst/>
          </a:prstGeom>
          <a:noFill/>
        </p:spPr>
      </p:pic>
    </p:spTree>
    <p:extLst>
      <p:ext uri="{BB962C8B-B14F-4D97-AF65-F5344CB8AC3E}">
        <p14:creationId xmlns:p14="http://schemas.microsoft.com/office/powerpoint/2010/main" val="371749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Browse Policy Definitions</a:t>
            </a:r>
          </a:p>
        </p:txBody>
      </p:sp>
      <p:sp>
        <p:nvSpPr>
          <p:cNvPr id="6" name="Text Placeholder 5"/>
          <p:cNvSpPr>
            <a:spLocks noGrp="1"/>
          </p:cNvSpPr>
          <p:nvPr>
            <p:ph type="body" sz="quarter" idx="10"/>
          </p:nvPr>
        </p:nvSpPr>
        <p:spPr>
          <a:xfrm>
            <a:off x="584200" y="4595751"/>
            <a:ext cx="11018520" cy="1982081"/>
          </a:xfrm>
        </p:spPr>
        <p:txBody>
          <a:bodyPr/>
          <a:lstStyle/>
          <a:p>
            <a:r>
              <a:rPr lang="en-US" dirty="0"/>
              <a:t>Many policy definitions are available</a:t>
            </a:r>
          </a:p>
          <a:p>
            <a:r>
              <a:rPr lang="en-US" dirty="0"/>
              <a:t>You can import policies from </a:t>
            </a:r>
            <a:r>
              <a:rPr lang="en-US" u="sng" dirty="0">
                <a:hlinkClick r:id="rId3"/>
              </a:rPr>
              <a:t>GitHub</a:t>
            </a:r>
            <a:endParaRPr lang="en-US" u="sng" dirty="0"/>
          </a:p>
          <a:p>
            <a:r>
              <a:rPr lang="en-US" dirty="0"/>
              <a:t>Policy Definitions have a </a:t>
            </a:r>
            <a:r>
              <a:rPr lang="en-US" u="sng" dirty="0">
                <a:hlinkClick r:id="rId4"/>
              </a:rPr>
              <a:t>specific JSON format</a:t>
            </a:r>
            <a:r>
              <a:rPr lang="en-US" dirty="0"/>
              <a:t> </a:t>
            </a:r>
          </a:p>
          <a:p>
            <a:endParaRPr lang="en-US" dirty="0"/>
          </a:p>
        </p:txBody>
      </p:sp>
      <p:pic>
        <p:nvPicPr>
          <p:cNvPr id="7" name="Picture 6" descr="Screenshot of the Definitions page for accessing built in policies. Policy definition and the Category column are highlighted and the list of policies is displayed.">
            <a:extLst>
              <a:ext uri="{FF2B5EF4-FFF2-40B4-BE49-F238E27FC236}">
                <a16:creationId xmlns:a16="http://schemas.microsoft.com/office/drawing/2014/main" id="{709EEB29-D5CF-4761-BA65-DB13E72F01D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84201" y="1435100"/>
            <a:ext cx="9792698" cy="2923144"/>
          </a:xfrm>
          <a:prstGeom prst="rect">
            <a:avLst/>
          </a:prstGeom>
          <a:noFill/>
          <a:ln>
            <a:solidFill>
              <a:schemeClr val="tx1"/>
            </a:solidFill>
          </a:ln>
        </p:spPr>
      </p:pic>
    </p:spTree>
    <p:extLst>
      <p:ext uri="{BB962C8B-B14F-4D97-AF65-F5344CB8AC3E}">
        <p14:creationId xmlns:p14="http://schemas.microsoft.com/office/powerpoint/2010/main" val="218182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2D1CF0-95BA-44EB-9EE8-1B4E09105856}"/>
              </a:ext>
            </a:extLst>
          </p:cNvPr>
          <p:cNvSpPr>
            <a:spLocks noGrp="1"/>
          </p:cNvSpPr>
          <p:nvPr>
            <p:ph type="title"/>
          </p:nvPr>
        </p:nvSpPr>
        <p:spPr/>
        <p:txBody>
          <a:bodyPr/>
          <a:lstStyle/>
          <a:p>
            <a:r>
              <a:rPr lang="en-US" dirty="0"/>
              <a:t>Create Initiative Definitions</a:t>
            </a:r>
          </a:p>
        </p:txBody>
      </p:sp>
      <p:sp>
        <p:nvSpPr>
          <p:cNvPr id="4" name="Text Placeholder 3">
            <a:extLst>
              <a:ext uri="{FF2B5EF4-FFF2-40B4-BE49-F238E27FC236}">
                <a16:creationId xmlns:a16="http://schemas.microsoft.com/office/drawing/2014/main" id="{39B805FD-56F5-4BE9-82B8-BC2227C3436C}"/>
              </a:ext>
            </a:extLst>
          </p:cNvPr>
          <p:cNvSpPr>
            <a:spLocks noGrp="1"/>
          </p:cNvSpPr>
          <p:nvPr>
            <p:ph type="body" sz="quarter" idx="10"/>
          </p:nvPr>
        </p:nvSpPr>
        <p:spPr>
          <a:xfrm>
            <a:off x="584200" y="1435497"/>
            <a:ext cx="11018520" cy="3385542"/>
          </a:xfrm>
        </p:spPr>
        <p:txBody>
          <a:bodyPr/>
          <a:lstStyle/>
          <a:p>
            <a:r>
              <a:rPr lang="en-US" dirty="0"/>
              <a:t>Group policy definitions</a:t>
            </a:r>
          </a:p>
          <a:p>
            <a:r>
              <a:rPr lang="en-US" dirty="0"/>
              <a:t>Include one or more policies</a:t>
            </a:r>
          </a:p>
          <a:p>
            <a:r>
              <a:rPr lang="en-US" dirty="0"/>
              <a:t>Requires planning</a:t>
            </a:r>
          </a:p>
          <a:p>
            <a:pPr marL="228600" lvl="1" indent="0">
              <a:buNone/>
            </a:pPr>
            <a:endParaRPr lang="en-US" dirty="0"/>
          </a:p>
          <a:p>
            <a:pPr marL="0" indent="0">
              <a:buNone/>
            </a:pPr>
            <a:endParaRPr lang="en-US" dirty="0"/>
          </a:p>
          <a:p>
            <a:endParaRPr lang="en-US" dirty="0"/>
          </a:p>
          <a:p>
            <a:endParaRPr lang="en-US" dirty="0"/>
          </a:p>
        </p:txBody>
      </p:sp>
      <p:pic>
        <p:nvPicPr>
          <p:cNvPr id="6" name="Picture 5" descr="Screenshot of the New Initiative definition page. Options shown for Definition location, Name, and Category. POLICIES AND PARAMETERS is highlighted with examples of policies that be used to create Initiative definitions.">
            <a:extLst>
              <a:ext uri="{FF2B5EF4-FFF2-40B4-BE49-F238E27FC236}">
                <a16:creationId xmlns:a16="http://schemas.microsoft.com/office/drawing/2014/main" id="{D19B2852-028B-48E3-8579-5DB9BB8206D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1564" y="1435100"/>
            <a:ext cx="5726183" cy="4312557"/>
          </a:xfrm>
          <a:prstGeom prst="rect">
            <a:avLst/>
          </a:prstGeom>
          <a:noFill/>
          <a:ln>
            <a:noFill/>
          </a:ln>
        </p:spPr>
      </p:pic>
    </p:spTree>
    <p:extLst>
      <p:ext uri="{BB962C8B-B14F-4D97-AF65-F5344CB8AC3E}">
        <p14:creationId xmlns:p14="http://schemas.microsoft.com/office/powerpoint/2010/main" val="4399302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Scope the Initiative Definition</a:t>
            </a:r>
          </a:p>
        </p:txBody>
      </p:sp>
      <p:sp>
        <p:nvSpPr>
          <p:cNvPr id="6" name="Text Placeholder 5"/>
          <p:cNvSpPr>
            <a:spLocks noGrp="1"/>
          </p:cNvSpPr>
          <p:nvPr>
            <p:ph type="body" sz="quarter" idx="10"/>
          </p:nvPr>
        </p:nvSpPr>
        <p:spPr>
          <a:xfrm>
            <a:off x="584200" y="4524498"/>
            <a:ext cx="11018520" cy="2499146"/>
          </a:xfrm>
        </p:spPr>
        <p:txBody>
          <a:bodyPr/>
          <a:lstStyle/>
          <a:p>
            <a:r>
              <a:rPr lang="en-US" dirty="0"/>
              <a:t>Assign the definition to a scope</a:t>
            </a:r>
          </a:p>
          <a:p>
            <a:r>
              <a:rPr lang="en-US" dirty="0"/>
              <a:t>The scope enforces the policy</a:t>
            </a:r>
          </a:p>
          <a:p>
            <a:r>
              <a:rPr lang="en-US" dirty="0"/>
              <a:t>Select the subscription, and optionally the resource group</a:t>
            </a:r>
          </a:p>
          <a:p>
            <a:pPr marL="0" indent="0">
              <a:buNone/>
            </a:pPr>
            <a:endParaRPr lang="en-US" dirty="0"/>
          </a:p>
          <a:p>
            <a:endParaRPr lang="en-US" dirty="0"/>
          </a:p>
        </p:txBody>
      </p:sp>
      <p:pic>
        <p:nvPicPr>
          <p:cNvPr id="7" name="Picture 6" descr="Screenshot of the Definitions page for assigning an Initiative Definition to resources or groups or resources.">
            <a:extLst>
              <a:ext uri="{FF2B5EF4-FFF2-40B4-BE49-F238E27FC236}">
                <a16:creationId xmlns:a16="http://schemas.microsoft.com/office/drawing/2014/main" id="{2F9E952C-35FE-43FB-92D9-5E679C4CB58C}"/>
              </a:ext>
            </a:extLst>
          </p:cNvPr>
          <p:cNvPicPr/>
          <p:nvPr/>
        </p:nvPicPr>
        <p:blipFill>
          <a:blip r:embed="rId3"/>
          <a:stretch>
            <a:fillRect/>
          </a:stretch>
        </p:blipFill>
        <p:spPr>
          <a:xfrm>
            <a:off x="584200" y="1435100"/>
            <a:ext cx="10103592" cy="2875643"/>
          </a:xfrm>
          <a:prstGeom prst="rect">
            <a:avLst/>
          </a:prstGeom>
          <a:ln>
            <a:solidFill>
              <a:schemeClr val="tx1"/>
            </a:solidFill>
          </a:ln>
        </p:spPr>
      </p:pic>
    </p:spTree>
    <p:extLst>
      <p:ext uri="{BB962C8B-B14F-4D97-AF65-F5344CB8AC3E}">
        <p14:creationId xmlns:p14="http://schemas.microsoft.com/office/powerpoint/2010/main" val="274016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Determine Compliance</a:t>
            </a:r>
          </a:p>
        </p:txBody>
      </p:sp>
      <p:sp>
        <p:nvSpPr>
          <p:cNvPr id="6" name="Text Placeholder 5"/>
          <p:cNvSpPr>
            <a:spLocks noGrp="1"/>
          </p:cNvSpPr>
          <p:nvPr>
            <p:ph type="body" sz="quarter" idx="10"/>
          </p:nvPr>
        </p:nvSpPr>
        <p:spPr>
          <a:xfrm>
            <a:off x="584200" y="4524498"/>
            <a:ext cx="11018520" cy="1982081"/>
          </a:xfrm>
        </p:spPr>
        <p:txBody>
          <a:bodyPr/>
          <a:lstStyle/>
          <a:p>
            <a:r>
              <a:rPr lang="en-US" dirty="0"/>
              <a:t>Non-compliant initiatives</a:t>
            </a:r>
          </a:p>
          <a:p>
            <a:r>
              <a:rPr lang="en-US" dirty="0"/>
              <a:t>Non-compliant policies</a:t>
            </a:r>
          </a:p>
          <a:p>
            <a:r>
              <a:rPr lang="en-US" dirty="0"/>
              <a:t>Non-compliant resources</a:t>
            </a:r>
          </a:p>
          <a:p>
            <a:endParaRPr lang="en-US" dirty="0"/>
          </a:p>
        </p:txBody>
      </p:sp>
      <p:pic>
        <p:nvPicPr>
          <p:cNvPr id="5" name="Picture 4" descr="Screenshot of the Compliance blade. The Audit VM policy is selected. There are choices for non-compliant initiatives, non-compliant policies, and non-compliant resources.">
            <a:extLst>
              <a:ext uri="{FF2B5EF4-FFF2-40B4-BE49-F238E27FC236}">
                <a16:creationId xmlns:a16="http://schemas.microsoft.com/office/drawing/2014/main" id="{CD59E657-F681-403D-A041-AB53C7DE6CA5}"/>
              </a:ext>
            </a:extLst>
          </p:cNvPr>
          <p:cNvPicPr/>
          <p:nvPr/>
        </p:nvPicPr>
        <p:blipFill>
          <a:blip r:embed="rId3"/>
          <a:stretch>
            <a:fillRect/>
          </a:stretch>
        </p:blipFill>
        <p:spPr>
          <a:xfrm>
            <a:off x="584199" y="1435099"/>
            <a:ext cx="10091717" cy="2911269"/>
          </a:xfrm>
          <a:prstGeom prst="rect">
            <a:avLst/>
          </a:prstGeom>
          <a:ln>
            <a:solidFill>
              <a:schemeClr val="tx1"/>
            </a:solidFill>
          </a:ln>
        </p:spPr>
      </p:pic>
    </p:spTree>
    <p:extLst>
      <p:ext uri="{BB962C8B-B14F-4D97-AF65-F5344CB8AC3E}">
        <p14:creationId xmlns:p14="http://schemas.microsoft.com/office/powerpoint/2010/main" val="37899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Lab 1:</a:t>
            </a:r>
            <a:r>
              <a:rPr lang="en-US" dirty="0"/>
              <a:t> View Your Bill</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5133713"/>
          </a:xfrm>
        </p:spPr>
        <p:txBody>
          <a:bodyPr/>
          <a:lstStyle/>
          <a:p>
            <a:r>
              <a:rPr lang="en-US" dirty="0"/>
              <a:t>Download or view your Azure billing invoice and daily usage data</a:t>
            </a:r>
            <a:r>
              <a:rPr lang="en-US" b="1" dirty="0"/>
              <a:t> </a:t>
            </a:r>
          </a:p>
          <a:p>
            <a:pPr lvl="1"/>
            <a:r>
              <a:rPr lang="en-US" sz="2400" dirty="0"/>
              <a:t>Get your invoice in email</a:t>
            </a:r>
          </a:p>
          <a:p>
            <a:pPr lvl="1"/>
            <a:r>
              <a:rPr lang="en-US" sz="2400" dirty="0"/>
              <a:t>Download an invoice from the Azure portal</a:t>
            </a:r>
          </a:p>
          <a:p>
            <a:pPr lvl="1"/>
            <a:r>
              <a:rPr lang="en-US" sz="2400" dirty="0"/>
              <a:t>Download usage from the Account Center </a:t>
            </a:r>
          </a:p>
          <a:p>
            <a:pPr lvl="1"/>
            <a:endParaRPr lang="en-US" sz="2400" dirty="0"/>
          </a:p>
          <a:p>
            <a:pPr lvl="1"/>
            <a:r>
              <a:rPr lang="en-US" sz="2800" dirty="0">
                <a:latin typeface="Segoe UI Semilight" panose="020B0402040204020203" pitchFamily="34" charset="0"/>
                <a:cs typeface="Segoe UI Semilight" panose="020B0402040204020203" pitchFamily="34" charset="0"/>
              </a:rPr>
              <a:t>An invoice is only generated when you owe money. If you have a monthly credit amount or if you have a Free Trial, then you may not have an invoice. </a:t>
            </a:r>
          </a:p>
          <a:p>
            <a:pPr lvl="1"/>
            <a:endParaRPr lang="en-US" sz="2800" dirty="0">
              <a:latin typeface="Segoe UI Semilight" panose="020B0402040204020203" pitchFamily="34" charset="0"/>
              <a:cs typeface="Segoe UI Semilight" panose="020B0402040204020203" pitchFamily="34" charset="0"/>
            </a:endParaRPr>
          </a:p>
          <a:p>
            <a:pPr lvl="1"/>
            <a:endParaRPr lang="en-US" sz="2800" dirty="0">
              <a:latin typeface="Segoe UI Semilight" panose="020B0402040204020203" pitchFamily="34" charset="0"/>
              <a:cs typeface="Segoe UI Semilight" panose="020B0402040204020203" pitchFamily="34" charset="0"/>
            </a:endParaRPr>
          </a:p>
          <a:p>
            <a:endParaRPr lang="en-US" dirty="0"/>
          </a:p>
        </p:txBody>
      </p:sp>
    </p:spTree>
    <p:extLst>
      <p:ext uri="{BB962C8B-B14F-4D97-AF65-F5344CB8AC3E}">
        <p14:creationId xmlns:p14="http://schemas.microsoft.com/office/powerpoint/2010/main" val="262470611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356008"/>
            <a:ext cx="4167887" cy="2215991"/>
          </a:xfrm>
        </p:spPr>
        <p:txBody>
          <a:bodyPr/>
          <a:lstStyle/>
          <a:p>
            <a:r>
              <a:rPr lang="en-US" dirty="0"/>
              <a:t>AZ-100.1</a:t>
            </a:r>
            <a:br>
              <a:rPr lang="en-US" dirty="0"/>
            </a:br>
            <a:r>
              <a:rPr lang="en-US" dirty="0"/>
              <a:t>Module 02: Access Management for Cloud Resources</a:t>
            </a:r>
          </a:p>
        </p:txBody>
      </p:sp>
    </p:spTree>
    <p:extLst>
      <p:ext uri="{BB962C8B-B14F-4D97-AF65-F5344CB8AC3E}">
        <p14:creationId xmlns:p14="http://schemas.microsoft.com/office/powerpoint/2010/main" val="212763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10850722" cy="498598"/>
          </a:xfrm>
        </p:spPr>
        <p:txBody>
          <a:bodyPr/>
          <a:lstStyle/>
          <a:p>
            <a:r>
              <a:rPr lang="en-US" dirty="0"/>
              <a:t>Lesson 01: </a:t>
            </a:r>
            <a:r>
              <a:rPr lang="en-US" b="1" dirty="0"/>
              <a:t>Azure Users and Groups</a:t>
            </a:r>
            <a:endParaRPr lang="en-US" dirty="0"/>
          </a:p>
        </p:txBody>
      </p:sp>
    </p:spTree>
    <p:extLst>
      <p:ext uri="{BB962C8B-B14F-4D97-AF65-F5344CB8AC3E}">
        <p14:creationId xmlns:p14="http://schemas.microsoft.com/office/powerpoint/2010/main" val="107896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Managing Users and Groups</a:t>
            </a:r>
          </a:p>
        </p:txBody>
      </p:sp>
      <p:pic>
        <p:nvPicPr>
          <p:cNvPr id="3" name="Picture 2" descr="Screenshot of the Users and groups blade in Azure Active Directory, shown in  the video.">
            <a:extLst>
              <a:ext uri="{FF2B5EF4-FFF2-40B4-BE49-F238E27FC236}">
                <a16:creationId xmlns:a16="http://schemas.microsoft.com/office/drawing/2014/main" id="{5D154DB2-7F02-4284-B74B-BE4DBC04BD92}"/>
              </a:ext>
            </a:extLst>
          </p:cNvPr>
          <p:cNvPicPr>
            <a:picLocks noChangeAspect="1"/>
          </p:cNvPicPr>
          <p:nvPr/>
        </p:nvPicPr>
        <p:blipFill>
          <a:blip r:embed="rId3"/>
          <a:stretch>
            <a:fillRect/>
          </a:stretch>
        </p:blipFill>
        <p:spPr>
          <a:xfrm>
            <a:off x="739947" y="1413970"/>
            <a:ext cx="10201275" cy="4933950"/>
          </a:xfrm>
          <a:prstGeom prst="rect">
            <a:avLst/>
          </a:prstGeom>
          <a:ln w="15875">
            <a:solidFill>
              <a:schemeClr val="tx1"/>
            </a:solidFill>
          </a:ln>
        </p:spPr>
      </p:pic>
    </p:spTree>
    <p:extLst>
      <p:ext uri="{BB962C8B-B14F-4D97-AF65-F5344CB8AC3E}">
        <p14:creationId xmlns:p14="http://schemas.microsoft.com/office/powerpoint/2010/main" val="246840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User Accounts</a:t>
            </a:r>
          </a:p>
        </p:txBody>
      </p:sp>
      <p:sp>
        <p:nvSpPr>
          <p:cNvPr id="6" name="Text Placeholder 5"/>
          <p:cNvSpPr>
            <a:spLocks noGrp="1"/>
          </p:cNvSpPr>
          <p:nvPr>
            <p:ph type="body" sz="quarter" idx="10"/>
          </p:nvPr>
        </p:nvSpPr>
        <p:spPr>
          <a:xfrm>
            <a:off x="584200" y="4530729"/>
            <a:ext cx="11018520" cy="1465016"/>
          </a:xfrm>
        </p:spPr>
        <p:txBody>
          <a:bodyPr/>
          <a:lstStyle/>
          <a:p>
            <a:r>
              <a:rPr lang="en-US" dirty="0"/>
              <a:t>All users must have a user account</a:t>
            </a:r>
          </a:p>
          <a:p>
            <a:r>
              <a:rPr lang="en-US" dirty="0"/>
              <a:t>The account is used for authentication and authorization</a:t>
            </a:r>
          </a:p>
          <a:p>
            <a:r>
              <a:rPr lang="en-US" dirty="0"/>
              <a:t>Identity Sources: Cloud, Directory-synchronized, and Guest </a:t>
            </a:r>
          </a:p>
        </p:txBody>
      </p:sp>
      <p:pic>
        <p:nvPicPr>
          <p:cNvPr id="5" name="Picture 4" descr="Screenshot of the All Users page. Several users are shown. The User Type and Source information is highlighted. ">
            <a:extLst>
              <a:ext uri="{FF2B5EF4-FFF2-40B4-BE49-F238E27FC236}">
                <a16:creationId xmlns:a16="http://schemas.microsoft.com/office/drawing/2014/main" id="{A6DD5C87-FF96-4EF6-BB5E-475269991C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199" y="1435100"/>
            <a:ext cx="10091717" cy="2828142"/>
          </a:xfrm>
          <a:prstGeom prst="rect">
            <a:avLst/>
          </a:prstGeom>
          <a:noFill/>
          <a:ln>
            <a:solidFill>
              <a:schemeClr val="tx1"/>
            </a:solidFill>
          </a:ln>
        </p:spPr>
      </p:pic>
    </p:spTree>
    <p:extLst>
      <p:ext uri="{BB962C8B-B14F-4D97-AF65-F5344CB8AC3E}">
        <p14:creationId xmlns:p14="http://schemas.microsoft.com/office/powerpoint/2010/main" val="341048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Cloud Administrator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586390" y="1434370"/>
            <a:ext cx="11022998" cy="4284250"/>
          </a:xfrm>
        </p:spPr>
        <p:txBody>
          <a:bodyPr/>
          <a:lstStyle/>
          <a:p>
            <a:pPr marL="457200" indent="-457200">
              <a:buFont typeface="Arial" panose="020B0604020202020204" pitchFamily="34" charset="0"/>
              <a:buChar char="•"/>
            </a:pPr>
            <a:r>
              <a:rPr lang="en-US" sz="2400" dirty="0"/>
              <a:t>Cloud Administrators manage the cloud services that span storage, networking and compute cloud capabilities, with a deep understanding of each service across the full IT lifecycle. </a:t>
            </a:r>
          </a:p>
          <a:p>
            <a:pPr marL="457200" indent="-457200">
              <a:buFont typeface="Arial" panose="020B0604020202020204" pitchFamily="34" charset="0"/>
              <a:buChar char="•"/>
            </a:pPr>
            <a:r>
              <a:rPr lang="en-US" sz="2400" dirty="0"/>
              <a:t>They take end-user requests for new cloud applications and make recommendations on services to use for optimal performance and scale, as well as provision, capacity, monitor and adjust as appropriate. This role requires communicating and coordinating with vendors.  </a:t>
            </a:r>
          </a:p>
          <a:p>
            <a:pPr marL="457200" indent="-457200">
              <a:buFont typeface="Arial" panose="020B0604020202020204" pitchFamily="34" charset="0"/>
              <a:buChar char="•"/>
            </a:pPr>
            <a:r>
              <a:rPr lang="en-US" sz="2400" dirty="0"/>
              <a:t>Cloud Administrators use the Azure Portal and as they become more proficient they use PowerShell and the Command Line Interface. </a:t>
            </a:r>
          </a:p>
          <a:p>
            <a:pPr marL="457200" indent="-457200">
              <a:buFont typeface="Arial" panose="020B0604020202020204" pitchFamily="34" charset="0"/>
              <a:buChar char="•"/>
            </a:pPr>
            <a:r>
              <a:rPr lang="en-US" sz="2400" dirty="0"/>
              <a:t>Successful Cloud Administrators start this role with experience on operating systems, virtualization, cloud infrastructure, storage structures, and networking. </a:t>
            </a:r>
          </a:p>
        </p:txBody>
      </p:sp>
      <p:sp>
        <p:nvSpPr>
          <p:cNvPr id="6" name="TextBox 5">
            <a:extLst>
              <a:ext uri="{FF2B5EF4-FFF2-40B4-BE49-F238E27FC236}">
                <a16:creationId xmlns:a16="http://schemas.microsoft.com/office/drawing/2014/main" id="{530FA114-F823-443A-B14B-32EA7F69E514}"/>
              </a:ext>
            </a:extLst>
          </p:cNvPr>
          <p:cNvSpPr txBox="1"/>
          <p:nvPr/>
        </p:nvSpPr>
        <p:spPr>
          <a:xfrm>
            <a:off x="967563" y="48378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84050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Adding User Accounts</a:t>
            </a:r>
          </a:p>
        </p:txBody>
      </p:sp>
      <p:sp>
        <p:nvSpPr>
          <p:cNvPr id="6" name="Text Placeholder 5"/>
          <p:cNvSpPr>
            <a:spLocks noGrp="1"/>
          </p:cNvSpPr>
          <p:nvPr>
            <p:ph type="body" sz="quarter" idx="10"/>
          </p:nvPr>
        </p:nvSpPr>
        <p:spPr>
          <a:xfrm>
            <a:off x="584200" y="1435497"/>
            <a:ext cx="5948485" cy="4493538"/>
          </a:xfrm>
        </p:spPr>
        <p:txBody>
          <a:bodyPr/>
          <a:lstStyle/>
          <a:p>
            <a:pPr marL="0" indent="0">
              <a:buNone/>
            </a:pPr>
            <a:r>
              <a:rPr lang="en-US" sz="2000" dirty="0"/>
              <a:t># Create a password object</a:t>
            </a:r>
          </a:p>
          <a:p>
            <a:pPr marL="0" indent="0">
              <a:buNone/>
            </a:pPr>
            <a:r>
              <a:rPr lang="en-US" sz="2000" dirty="0"/>
              <a:t>$PasswordProfile = New-Object -TypeName Microsoft.Open.AzureAD.Model.PasswordProfile</a:t>
            </a:r>
          </a:p>
          <a:p>
            <a:pPr marL="0" indent="0">
              <a:buNone/>
            </a:pPr>
            <a:endParaRPr lang="en-US" sz="2000" dirty="0"/>
          </a:p>
          <a:p>
            <a:pPr marL="0" indent="0">
              <a:buNone/>
            </a:pPr>
            <a:r>
              <a:rPr lang="en-US" sz="2000" dirty="0"/>
              <a:t># Assign the password</a:t>
            </a:r>
          </a:p>
          <a:p>
            <a:pPr marL="0" indent="0">
              <a:buNone/>
            </a:pPr>
            <a:r>
              <a:rPr lang="en-US" sz="2000" dirty="0"/>
              <a:t>$PasswordProfile.Password = "&lt;Password&gt;“</a:t>
            </a:r>
          </a:p>
          <a:p>
            <a:pPr marL="0" indent="0">
              <a:buNone/>
            </a:pPr>
            <a:endParaRPr lang="en-US" sz="2000" dirty="0"/>
          </a:p>
          <a:p>
            <a:pPr marL="0" indent="0">
              <a:buNone/>
            </a:pPr>
            <a:r>
              <a:rPr lang="en-US" sz="2000" dirty="0"/>
              <a:t># Create the new user</a:t>
            </a:r>
          </a:p>
          <a:p>
            <a:pPr marL="0" indent="0">
              <a:buNone/>
            </a:pPr>
            <a:r>
              <a:rPr lang="en-US" sz="2000" b="1" dirty="0">
                <a:hlinkClick r:id="rId3"/>
              </a:rPr>
              <a:t>New-AzureADUser</a:t>
            </a:r>
            <a:r>
              <a:rPr lang="en-US" sz="2000" dirty="0"/>
              <a:t> -AccountEnabled $True -DisplayName "Abby Brown" -PasswordProfile $PasswordProfile -MailNickName "AbbyB" -UserPrincipalName </a:t>
            </a:r>
            <a:r>
              <a:rPr lang="en-US" sz="2000" u="sng" dirty="0"/>
              <a:t>AbbyB@contoso.com</a:t>
            </a:r>
            <a:endParaRPr lang="en-US" sz="2000" dirty="0"/>
          </a:p>
          <a:p>
            <a:pPr marL="0" indent="0">
              <a:buNone/>
            </a:pPr>
            <a:endParaRPr lang="en-US" sz="2000" dirty="0"/>
          </a:p>
        </p:txBody>
      </p:sp>
      <p:pic>
        <p:nvPicPr>
          <p:cNvPr id="2" name="Picture 1" descr="Screenshot of the User page for adding users accounts and the Profile settings.">
            <a:extLst>
              <a:ext uri="{FF2B5EF4-FFF2-40B4-BE49-F238E27FC236}">
                <a16:creationId xmlns:a16="http://schemas.microsoft.com/office/drawing/2014/main" id="{74B1004B-C8EE-4BE3-B65D-823A2FD9CEC3}"/>
              </a:ext>
            </a:extLst>
          </p:cNvPr>
          <p:cNvPicPr>
            <a:picLocks noChangeAspect="1"/>
          </p:cNvPicPr>
          <p:nvPr/>
        </p:nvPicPr>
        <p:blipFill>
          <a:blip r:embed="rId4"/>
          <a:stretch>
            <a:fillRect/>
          </a:stretch>
        </p:blipFill>
        <p:spPr>
          <a:xfrm>
            <a:off x="5990898" y="1105842"/>
            <a:ext cx="5728136" cy="4582835"/>
          </a:xfrm>
          <a:prstGeom prst="rect">
            <a:avLst/>
          </a:prstGeom>
        </p:spPr>
      </p:pic>
    </p:spTree>
    <p:extLst>
      <p:ext uri="{BB962C8B-B14F-4D97-AF65-F5344CB8AC3E}">
        <p14:creationId xmlns:p14="http://schemas.microsoft.com/office/powerpoint/2010/main" val="2042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Bulk User Accounts</a:t>
            </a:r>
          </a:p>
        </p:txBody>
      </p:sp>
      <p:sp>
        <p:nvSpPr>
          <p:cNvPr id="6" name="Text Placeholder 5"/>
          <p:cNvSpPr>
            <a:spLocks noGrp="1"/>
          </p:cNvSpPr>
          <p:nvPr>
            <p:ph type="body" sz="quarter" idx="10"/>
          </p:nvPr>
        </p:nvSpPr>
        <p:spPr>
          <a:xfrm>
            <a:off x="584200" y="3687581"/>
            <a:ext cx="11018520" cy="2585323"/>
          </a:xfrm>
        </p:spPr>
        <p:txBody>
          <a:bodyPr/>
          <a:lstStyle/>
          <a:p>
            <a:pPr marL="514350" lvl="0" indent="-514350">
              <a:buFont typeface="+mj-lt"/>
              <a:buAutoNum type="arabicPeriod"/>
            </a:pPr>
            <a:r>
              <a:rPr lang="en-US" sz="2400" dirty="0"/>
              <a:t>Use </a:t>
            </a:r>
            <a:r>
              <a:rPr lang="en-US" sz="2400" b="1" dirty="0">
                <a:hlinkClick r:id="rId3"/>
              </a:rPr>
              <a:t>Connect-AzureAD</a:t>
            </a:r>
            <a:r>
              <a:rPr lang="en-US" sz="2400" dirty="0"/>
              <a:t> to create a PowerShell connection to your directory </a:t>
            </a:r>
          </a:p>
          <a:p>
            <a:pPr marL="514350" lvl="0" indent="-514350">
              <a:buFont typeface="+mj-lt"/>
              <a:buAutoNum type="arabicPeriod"/>
            </a:pPr>
            <a:r>
              <a:rPr lang="en-US" sz="2400" dirty="0"/>
              <a:t>Create a new Password Profile for the new users </a:t>
            </a:r>
          </a:p>
          <a:p>
            <a:pPr marL="514350" lvl="0" indent="-514350">
              <a:buFont typeface="+mj-lt"/>
              <a:buAutoNum type="arabicPeriod"/>
            </a:pPr>
            <a:r>
              <a:rPr lang="en-US" sz="2400" dirty="0"/>
              <a:t>Use </a:t>
            </a:r>
            <a:r>
              <a:rPr lang="en-US" sz="2400" b="1" dirty="0">
                <a:hlinkClick r:id="rId4"/>
              </a:rPr>
              <a:t>Import-CSV</a:t>
            </a:r>
            <a:r>
              <a:rPr lang="en-US" sz="2400" dirty="0"/>
              <a:t> to import the csv file</a:t>
            </a:r>
          </a:p>
          <a:p>
            <a:pPr marL="514350" lvl="0" indent="-514350">
              <a:buFont typeface="+mj-lt"/>
              <a:buAutoNum type="arabicPeriod"/>
            </a:pPr>
            <a:r>
              <a:rPr lang="en-US" sz="2400" dirty="0"/>
              <a:t>Loop through the users in the file constructing the user parameters</a:t>
            </a:r>
          </a:p>
          <a:p>
            <a:pPr marL="514350" lvl="0" indent="-514350">
              <a:buFont typeface="+mj-lt"/>
              <a:buAutoNum type="arabicPeriod"/>
            </a:pPr>
            <a:r>
              <a:rPr lang="en-US" sz="2400" dirty="0"/>
              <a:t>Use </a:t>
            </a:r>
            <a:r>
              <a:rPr lang="en-US" sz="2400" b="1" dirty="0">
                <a:hlinkClick r:id="rId5"/>
              </a:rPr>
              <a:t>New-ADUser</a:t>
            </a:r>
            <a:r>
              <a:rPr lang="en-US" sz="2400" dirty="0"/>
              <a:t> to create each user </a:t>
            </a:r>
          </a:p>
          <a:p>
            <a:pPr marL="514350" lvl="0" indent="-514350">
              <a:buFont typeface="+mj-lt"/>
              <a:buAutoNum type="arabicPeriod"/>
            </a:pPr>
            <a:r>
              <a:rPr lang="en-US" sz="2400" dirty="0"/>
              <a:t>Be sure to enable each account </a:t>
            </a:r>
          </a:p>
        </p:txBody>
      </p:sp>
      <p:pic>
        <p:nvPicPr>
          <p:cNvPr id="7" name="Picture 6" descr="A CSV file is shown being processed by New-ADUser and writing to Azure AD.">
            <a:extLst>
              <a:ext uri="{FF2B5EF4-FFF2-40B4-BE49-F238E27FC236}">
                <a16:creationId xmlns:a16="http://schemas.microsoft.com/office/drawing/2014/main" id="{102FB943-5DA9-47B7-80A2-3511C9AF4C2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84200" y="1435100"/>
            <a:ext cx="10079842" cy="1878116"/>
          </a:xfrm>
          <a:prstGeom prst="rect">
            <a:avLst/>
          </a:prstGeom>
          <a:noFill/>
        </p:spPr>
      </p:pic>
    </p:spTree>
    <p:extLst>
      <p:ext uri="{BB962C8B-B14F-4D97-AF65-F5344CB8AC3E}">
        <p14:creationId xmlns:p14="http://schemas.microsoft.com/office/powerpoint/2010/main" val="244867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Group Accounts</a:t>
            </a:r>
          </a:p>
        </p:txBody>
      </p:sp>
      <p:sp>
        <p:nvSpPr>
          <p:cNvPr id="3" name="Text Placeholder 2">
            <a:extLst>
              <a:ext uri="{FF2B5EF4-FFF2-40B4-BE49-F238E27FC236}">
                <a16:creationId xmlns:a16="http://schemas.microsoft.com/office/drawing/2014/main" id="{29FA23E7-56CC-4234-A79B-4833FD53B2B0}"/>
              </a:ext>
            </a:extLst>
          </p:cNvPr>
          <p:cNvSpPr>
            <a:spLocks noGrp="1"/>
          </p:cNvSpPr>
          <p:nvPr>
            <p:ph type="body" sz="quarter" idx="10"/>
          </p:nvPr>
        </p:nvSpPr>
        <p:spPr>
          <a:xfrm>
            <a:off x="586390" y="1434370"/>
            <a:ext cx="11018520" cy="5429179"/>
          </a:xfrm>
        </p:spPr>
        <p:txBody>
          <a:bodyPr/>
          <a:lstStyle/>
          <a:p>
            <a:pPr marL="457200" indent="-457200">
              <a:buFont typeface="Arial" panose="020B0604020202020204" pitchFamily="34" charset="0"/>
              <a:buChar char="•"/>
            </a:pPr>
            <a:r>
              <a:rPr lang="en-US" dirty="0"/>
              <a:t>Security groups</a:t>
            </a:r>
          </a:p>
          <a:p>
            <a:pPr marL="457200" indent="-457200">
              <a:buFont typeface="Arial" panose="020B0604020202020204" pitchFamily="34" charset="0"/>
              <a:buChar char="•"/>
            </a:pPr>
            <a:r>
              <a:rPr lang="en-US" dirty="0"/>
              <a:t>Distribution groups</a:t>
            </a:r>
          </a:p>
          <a:p>
            <a:pPr marL="457200" indent="-457200">
              <a:buFont typeface="Arial" panose="020B0604020202020204" pitchFamily="34" charset="0"/>
              <a:buChar char="•"/>
            </a:pPr>
            <a:r>
              <a:rPr lang="en-US" dirty="0"/>
              <a:t>Directly assigned</a:t>
            </a:r>
          </a:p>
          <a:p>
            <a:pPr marL="457200" indent="-457200">
              <a:buFont typeface="Arial" panose="020B0604020202020204" pitchFamily="34" charset="0"/>
              <a:buChar char="•"/>
            </a:pPr>
            <a:r>
              <a:rPr lang="en-US" dirty="0"/>
              <a:t>Dynamically assigned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hlinkClick r:id="rId3"/>
              </a:rPr>
              <a:t>New-AzureADGroup</a:t>
            </a:r>
            <a:r>
              <a:rPr lang="en-US" dirty="0"/>
              <a:t> -Description "Marketing" -DisplayName "Marketing" -MailEnabled $false -SecurityEnabled $true -MailNickName "Marketing"</a:t>
            </a:r>
          </a:p>
          <a:p>
            <a:pPr marL="457200" indent="-457200">
              <a:buFont typeface="Arial" panose="020B0604020202020204" pitchFamily="34" charset="0"/>
              <a:buChar char="•"/>
            </a:pPr>
            <a:endParaRPr lang="en-US" dirty="0"/>
          </a:p>
        </p:txBody>
      </p:sp>
      <p:pic>
        <p:nvPicPr>
          <p:cNvPr id="7" name="Picture 6" descr="Screenshot of the Users and Groups - All Groups page in the Azure Portal. All Groups is highlighted and three groups are shown: Group1, Group2, and Group3. The Group Type for each group is Security and the Membership Type is Assigned. ">
            <a:extLst>
              <a:ext uri="{FF2B5EF4-FFF2-40B4-BE49-F238E27FC236}">
                <a16:creationId xmlns:a16="http://schemas.microsoft.com/office/drawing/2014/main" id="{357E83DA-4AA3-4452-A627-4811BFCE1EA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948855" y="1435100"/>
            <a:ext cx="5290013" cy="3053773"/>
          </a:xfrm>
          <a:prstGeom prst="rect">
            <a:avLst/>
          </a:prstGeom>
          <a:noFill/>
          <a:ln>
            <a:solidFill>
              <a:schemeClr val="tx1"/>
            </a:solidFill>
          </a:ln>
        </p:spPr>
      </p:pic>
    </p:spTree>
    <p:extLst>
      <p:ext uri="{BB962C8B-B14F-4D97-AF65-F5344CB8AC3E}">
        <p14:creationId xmlns:p14="http://schemas.microsoft.com/office/powerpoint/2010/main" val="143773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10850722" cy="498598"/>
          </a:xfrm>
        </p:spPr>
        <p:txBody>
          <a:bodyPr/>
          <a:lstStyle/>
          <a:p>
            <a:r>
              <a:rPr lang="en-US" dirty="0"/>
              <a:t>Lesson 02: </a:t>
            </a:r>
            <a:r>
              <a:rPr lang="en-US" b="1" dirty="0"/>
              <a:t>Role-based Access Control</a:t>
            </a:r>
            <a:endParaRPr lang="en-US" dirty="0"/>
          </a:p>
        </p:txBody>
      </p:sp>
    </p:spTree>
    <p:extLst>
      <p:ext uri="{BB962C8B-B14F-4D97-AF65-F5344CB8AC3E}">
        <p14:creationId xmlns:p14="http://schemas.microsoft.com/office/powerpoint/2010/main" val="370491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Role-Based Access Control</a:t>
            </a:r>
          </a:p>
        </p:txBody>
      </p:sp>
      <p:pic>
        <p:nvPicPr>
          <p:cNvPr id="3" name="Picture 2" descr="Graphic as shown in the video, with icons to show different objects and the subscription itself in Azure role-based access control.">
            <a:extLst>
              <a:ext uri="{FF2B5EF4-FFF2-40B4-BE49-F238E27FC236}">
                <a16:creationId xmlns:a16="http://schemas.microsoft.com/office/drawing/2014/main" id="{B0D4621F-75F6-4688-9666-C27A0B7ED19B}"/>
              </a:ext>
            </a:extLst>
          </p:cNvPr>
          <p:cNvPicPr>
            <a:picLocks noChangeAspect="1"/>
          </p:cNvPicPr>
          <p:nvPr/>
        </p:nvPicPr>
        <p:blipFill>
          <a:blip r:embed="rId3"/>
          <a:stretch>
            <a:fillRect/>
          </a:stretch>
        </p:blipFill>
        <p:spPr>
          <a:xfrm>
            <a:off x="2341748" y="1418199"/>
            <a:ext cx="6537259" cy="4850839"/>
          </a:xfrm>
          <a:prstGeom prst="rect">
            <a:avLst/>
          </a:prstGeom>
          <a:ln w="12700">
            <a:solidFill>
              <a:schemeClr val="tx1"/>
            </a:solidFill>
          </a:ln>
        </p:spPr>
      </p:pic>
    </p:spTree>
    <p:extLst>
      <p:ext uri="{BB962C8B-B14F-4D97-AF65-F5344CB8AC3E}">
        <p14:creationId xmlns:p14="http://schemas.microsoft.com/office/powerpoint/2010/main" val="99547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RBAC Concepts</a:t>
            </a:r>
          </a:p>
        </p:txBody>
      </p:sp>
      <p:sp>
        <p:nvSpPr>
          <p:cNvPr id="6" name="Text Placeholder 5"/>
          <p:cNvSpPr>
            <a:spLocks noGrp="1"/>
          </p:cNvSpPr>
          <p:nvPr>
            <p:ph type="body" sz="quarter" idx="10"/>
          </p:nvPr>
        </p:nvSpPr>
        <p:spPr>
          <a:xfrm>
            <a:off x="584200" y="4530729"/>
            <a:ext cx="11018520" cy="1465016"/>
          </a:xfrm>
        </p:spPr>
        <p:txBody>
          <a:bodyPr/>
          <a:lstStyle/>
          <a:p>
            <a:pPr marL="514350" indent="-514350">
              <a:buFont typeface="+mj-lt"/>
              <a:buAutoNum type="arabicPeriod"/>
            </a:pPr>
            <a:r>
              <a:rPr lang="en-US" dirty="0"/>
              <a:t>Define what actions are allowed and/or denied</a:t>
            </a:r>
          </a:p>
          <a:p>
            <a:pPr marL="514350" indent="-514350">
              <a:buFont typeface="+mj-lt"/>
              <a:buAutoNum type="arabicPeriod"/>
            </a:pPr>
            <a:r>
              <a:rPr lang="en-US" dirty="0"/>
              <a:t>Associate the role with a user, group or service principal</a:t>
            </a:r>
          </a:p>
          <a:p>
            <a:pPr marL="514350" indent="-514350">
              <a:buFont typeface="+mj-lt"/>
              <a:buAutoNum type="arabicPeriod"/>
            </a:pPr>
            <a:r>
              <a:rPr lang="en-US" dirty="0"/>
              <a:t>Scope to a subscription, a resource group, or specific resources</a:t>
            </a:r>
          </a:p>
        </p:txBody>
      </p:sp>
      <p:pic>
        <p:nvPicPr>
          <p:cNvPr id="7" name="Picture 6" descr="Architectural diagram showing how role-based access control works across subscription, resource groups and resources. The Azure subscription is shown with 2 resource groups containing resources. On the right side are set of roles (owner, contributor, and reader) with an arrow going downwards showing that access to resources is inherited all the way down from the subscription level.">
            <a:extLst>
              <a:ext uri="{FF2B5EF4-FFF2-40B4-BE49-F238E27FC236}">
                <a16:creationId xmlns:a16="http://schemas.microsoft.com/office/drawing/2014/main" id="{0630154E-3886-4300-9AF3-F5AC769E745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84200" y="1435099"/>
            <a:ext cx="9842062" cy="2911269"/>
          </a:xfrm>
          <a:prstGeom prst="rect">
            <a:avLst/>
          </a:prstGeom>
          <a:ln>
            <a:solidFill>
              <a:schemeClr val="tx1"/>
            </a:solidFill>
          </a:ln>
        </p:spPr>
      </p:pic>
    </p:spTree>
    <p:extLst>
      <p:ext uri="{BB962C8B-B14F-4D97-AF65-F5344CB8AC3E}">
        <p14:creationId xmlns:p14="http://schemas.microsoft.com/office/powerpoint/2010/main" val="18996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Roles</a:t>
            </a:r>
          </a:p>
        </p:txBody>
      </p:sp>
      <p:pic>
        <p:nvPicPr>
          <p:cNvPr id="6" name="Picture 5" descr="Screenshot of the Add Access Control (IAM) page in the Azure Portal. Two users are shown: Owner and Virtual Machine Contributor. ">
            <a:extLst>
              <a:ext uri="{FF2B5EF4-FFF2-40B4-BE49-F238E27FC236}">
                <a16:creationId xmlns:a16="http://schemas.microsoft.com/office/drawing/2014/main" id="{0C933A9C-38FF-47FE-9104-83EC8D60973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199" y="1435100"/>
            <a:ext cx="10091717" cy="2887518"/>
          </a:xfrm>
          <a:prstGeom prst="rect">
            <a:avLst/>
          </a:prstGeom>
          <a:noFill/>
          <a:ln>
            <a:solidFill>
              <a:schemeClr val="tx1"/>
            </a:solidFill>
          </a:ln>
        </p:spPr>
      </p:pic>
      <p:sp>
        <p:nvSpPr>
          <p:cNvPr id="7" name="Text Placeholder 5">
            <a:extLst>
              <a:ext uri="{FF2B5EF4-FFF2-40B4-BE49-F238E27FC236}">
                <a16:creationId xmlns:a16="http://schemas.microsoft.com/office/drawing/2014/main" id="{72DE4147-5B22-419A-BF51-E562C5482ECF}"/>
              </a:ext>
            </a:extLst>
          </p:cNvPr>
          <p:cNvSpPr>
            <a:spLocks noGrp="1"/>
          </p:cNvSpPr>
          <p:nvPr>
            <p:ph type="body" sz="quarter" idx="10"/>
          </p:nvPr>
        </p:nvSpPr>
        <p:spPr>
          <a:xfrm>
            <a:off x="584200" y="4530729"/>
            <a:ext cx="11018520" cy="1465016"/>
          </a:xfrm>
        </p:spPr>
        <p:txBody>
          <a:bodyPr/>
          <a:lstStyle/>
          <a:p>
            <a:r>
              <a:rPr lang="en-US" dirty="0"/>
              <a:t>Owner can manage everything, including access</a:t>
            </a:r>
          </a:p>
          <a:p>
            <a:r>
              <a:rPr lang="en-US" dirty="0"/>
              <a:t>Contributors can manage everything except access</a:t>
            </a:r>
          </a:p>
          <a:p>
            <a:r>
              <a:rPr lang="en-US" dirty="0"/>
              <a:t>Readers can view everything but can't make changes</a:t>
            </a:r>
          </a:p>
        </p:txBody>
      </p:sp>
    </p:spTree>
    <p:extLst>
      <p:ext uri="{BB962C8B-B14F-4D97-AF65-F5344CB8AC3E}">
        <p14:creationId xmlns:p14="http://schemas.microsoft.com/office/powerpoint/2010/main" val="148990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Administrator Permissions</a:t>
            </a:r>
          </a:p>
        </p:txBody>
      </p:sp>
      <p:sp>
        <p:nvSpPr>
          <p:cNvPr id="7" name="Text Placeholder 5">
            <a:extLst>
              <a:ext uri="{FF2B5EF4-FFF2-40B4-BE49-F238E27FC236}">
                <a16:creationId xmlns:a16="http://schemas.microsoft.com/office/drawing/2014/main" id="{72DE4147-5B22-419A-BF51-E562C5482ECF}"/>
              </a:ext>
            </a:extLst>
          </p:cNvPr>
          <p:cNvSpPr>
            <a:spLocks noGrp="1"/>
          </p:cNvSpPr>
          <p:nvPr>
            <p:ph type="body" sz="quarter" idx="10"/>
          </p:nvPr>
        </p:nvSpPr>
        <p:spPr>
          <a:xfrm>
            <a:off x="584200" y="4530729"/>
            <a:ext cx="11018520" cy="1465016"/>
          </a:xfrm>
        </p:spPr>
        <p:txBody>
          <a:bodyPr/>
          <a:lstStyle/>
          <a:p>
            <a:r>
              <a:rPr lang="en-US" dirty="0"/>
              <a:t>Designate separate administrators for different functions</a:t>
            </a:r>
          </a:p>
          <a:p>
            <a:r>
              <a:rPr lang="en-US" dirty="0"/>
              <a:t>Global administrators can access all administrative features</a:t>
            </a:r>
          </a:p>
          <a:p>
            <a:r>
              <a:rPr lang="en-US" dirty="0"/>
              <a:t>Global administrators can assign other administrators</a:t>
            </a:r>
          </a:p>
        </p:txBody>
      </p:sp>
      <p:pic>
        <p:nvPicPr>
          <p:cNvPr id="5" name="Picture 4" descr="Screenshot of the Azure Active Directory Roles and administrators page. In this example, the &quot;Your Role&quot; for the directory is highlighted signifying that for this subscription &quot;Your Role&quot; includes the Global administrator and 1 other role. The other role is highlighted: Application administrator.">
            <a:extLst>
              <a:ext uri="{FF2B5EF4-FFF2-40B4-BE49-F238E27FC236}">
                <a16:creationId xmlns:a16="http://schemas.microsoft.com/office/drawing/2014/main" id="{7FE02C47-488D-41CE-B4ED-32B91A38B38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200" y="1435100"/>
            <a:ext cx="10103592" cy="2887518"/>
          </a:xfrm>
          <a:prstGeom prst="rect">
            <a:avLst/>
          </a:prstGeom>
          <a:noFill/>
          <a:ln>
            <a:solidFill>
              <a:schemeClr val="tx1"/>
            </a:solidFill>
          </a:ln>
        </p:spPr>
      </p:pic>
    </p:spTree>
    <p:extLst>
      <p:ext uri="{BB962C8B-B14F-4D97-AF65-F5344CB8AC3E}">
        <p14:creationId xmlns:p14="http://schemas.microsoft.com/office/powerpoint/2010/main" val="30874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 Scope</a:t>
            </a:r>
          </a:p>
        </p:txBody>
      </p:sp>
      <p:sp>
        <p:nvSpPr>
          <p:cNvPr id="3" name="Text Placeholder 2">
            <a:extLst>
              <a:ext uri="{FF2B5EF4-FFF2-40B4-BE49-F238E27FC236}">
                <a16:creationId xmlns:a16="http://schemas.microsoft.com/office/drawing/2014/main" id="{29FA23E7-56CC-4234-A79B-4833FD53B2B0}"/>
              </a:ext>
            </a:extLst>
          </p:cNvPr>
          <p:cNvSpPr>
            <a:spLocks noGrp="1"/>
          </p:cNvSpPr>
          <p:nvPr>
            <p:ph type="body" sz="quarter" idx="10"/>
          </p:nvPr>
        </p:nvSpPr>
        <p:spPr>
          <a:xfrm>
            <a:off x="586390" y="1434370"/>
            <a:ext cx="11018520" cy="4308872"/>
          </a:xfrm>
        </p:spPr>
        <p:txBody>
          <a:bodyPr/>
          <a:lstStyle/>
          <a:p>
            <a:pPr marL="457200" indent="-457200">
              <a:buFont typeface="Arial" panose="020B0604020202020204" pitchFamily="34" charset="0"/>
              <a:buChar char="•"/>
            </a:pPr>
            <a:r>
              <a:rPr lang="en-US" dirty="0"/>
              <a:t>Roles can be assigned for</a:t>
            </a:r>
            <a:br>
              <a:rPr lang="en-US" dirty="0"/>
            </a:br>
            <a:r>
              <a:rPr lang="en-US" dirty="0"/>
              <a:t>resources groups and individual</a:t>
            </a:r>
            <a:br>
              <a:rPr lang="en-US" dirty="0"/>
            </a:br>
            <a:r>
              <a:rPr lang="en-US" dirty="0"/>
              <a:t>resources</a:t>
            </a:r>
          </a:p>
          <a:p>
            <a:pPr marL="457200" indent="-457200">
              <a:buFont typeface="Arial" panose="020B0604020202020204" pitchFamily="34" charset="0"/>
              <a:buChar char="•"/>
            </a:pPr>
            <a:r>
              <a:rPr lang="en-US" dirty="0"/>
              <a:t>Resource inherits role assignments</a:t>
            </a:r>
            <a:br>
              <a:rPr lang="en-US" dirty="0"/>
            </a:br>
            <a:r>
              <a:rPr lang="en-US" dirty="0"/>
              <a:t>from its parent resources</a:t>
            </a:r>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pic>
        <p:nvPicPr>
          <p:cNvPr id="5" name="Picture 4" descr="Diagram showing how resource scope works. Resources inherit role assignments from their parent resources. Scopes are structured in a parent-child relationship where every child will have only one parent.">
            <a:extLst>
              <a:ext uri="{FF2B5EF4-FFF2-40B4-BE49-F238E27FC236}">
                <a16:creationId xmlns:a16="http://schemas.microsoft.com/office/drawing/2014/main" id="{758322A7-4B17-44E8-A745-E834F9892BB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77739" y="1421294"/>
            <a:ext cx="4740234" cy="3931388"/>
          </a:xfrm>
          <a:prstGeom prst="rect">
            <a:avLst/>
          </a:prstGeom>
          <a:noFill/>
          <a:ln>
            <a:noFill/>
          </a:ln>
        </p:spPr>
      </p:pic>
    </p:spTree>
    <p:extLst>
      <p:ext uri="{BB962C8B-B14F-4D97-AF65-F5344CB8AC3E}">
        <p14:creationId xmlns:p14="http://schemas.microsoft.com/office/powerpoint/2010/main" val="40761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Role Assignment</a:t>
            </a:r>
          </a:p>
        </p:txBody>
      </p:sp>
      <p:sp>
        <p:nvSpPr>
          <p:cNvPr id="3" name="Text Placeholder 2">
            <a:extLst>
              <a:ext uri="{FF2B5EF4-FFF2-40B4-BE49-F238E27FC236}">
                <a16:creationId xmlns:a16="http://schemas.microsoft.com/office/drawing/2014/main" id="{29FA23E7-56CC-4234-A79B-4833FD53B2B0}"/>
              </a:ext>
            </a:extLst>
          </p:cNvPr>
          <p:cNvSpPr>
            <a:spLocks noGrp="1"/>
          </p:cNvSpPr>
          <p:nvPr>
            <p:ph type="body" sz="quarter" idx="10"/>
          </p:nvPr>
        </p:nvSpPr>
        <p:spPr>
          <a:xfrm>
            <a:off x="586390" y="1434370"/>
            <a:ext cx="11018520" cy="6561796"/>
          </a:xfrm>
        </p:spPr>
        <p:txBody>
          <a:bodyPr/>
          <a:lstStyle/>
          <a:p>
            <a:pPr marL="457200" indent="-457200">
              <a:buFont typeface="Arial" panose="020B0604020202020204" pitchFamily="34" charset="0"/>
              <a:buChar char="•"/>
            </a:pPr>
            <a:r>
              <a:rPr lang="en-US" dirty="0"/>
              <a:t>Users</a:t>
            </a:r>
          </a:p>
          <a:p>
            <a:pPr marL="685800" lvl="1" indent="-457200">
              <a:buFont typeface="Arial" panose="020B0604020202020204" pitchFamily="34" charset="0"/>
              <a:buChar char="•"/>
            </a:pPr>
            <a:r>
              <a:rPr lang="en-US" sz="2400" dirty="0"/>
              <a:t>Assigned to organizational users in the AD associated with the subscription</a:t>
            </a:r>
          </a:p>
          <a:p>
            <a:pPr marL="685800" lvl="1" indent="-457200">
              <a:buFont typeface="Arial" panose="020B0604020202020204" pitchFamily="34" charset="0"/>
              <a:buChar char="•"/>
            </a:pPr>
            <a:r>
              <a:rPr lang="en-US" sz="2400" dirty="0"/>
              <a:t>Or, external Microsoft accounts in the same directory</a:t>
            </a:r>
          </a:p>
          <a:p>
            <a:pPr marL="457200" indent="-457200">
              <a:buFont typeface="Arial" panose="020B0604020202020204" pitchFamily="34" charset="0"/>
              <a:buChar char="•"/>
            </a:pPr>
            <a:r>
              <a:rPr lang="en-US" dirty="0"/>
              <a:t>Groups</a:t>
            </a:r>
          </a:p>
          <a:p>
            <a:pPr marL="685800" lvl="1" indent="-457200">
              <a:buFont typeface="Arial" panose="020B0604020202020204" pitchFamily="34" charset="0"/>
              <a:buChar char="•"/>
            </a:pPr>
            <a:r>
              <a:rPr lang="en-US" sz="2400" dirty="0"/>
              <a:t>Assigned to Azure AD security groups</a:t>
            </a:r>
          </a:p>
          <a:p>
            <a:pPr marL="685800" lvl="1" indent="-457200">
              <a:buFont typeface="Arial" panose="020B0604020202020204" pitchFamily="34" charset="0"/>
              <a:buChar char="•"/>
            </a:pPr>
            <a:r>
              <a:rPr lang="en-US" sz="2400" dirty="0"/>
              <a:t>Best practice: manage access through groups, adding roles, and assigning users</a:t>
            </a:r>
          </a:p>
          <a:p>
            <a:pPr marL="457200" indent="-457200">
              <a:buFont typeface="Arial" panose="020B0604020202020204" pitchFamily="34" charset="0"/>
              <a:buChar char="•"/>
            </a:pPr>
            <a:r>
              <a:rPr lang="en-US" dirty="0"/>
              <a:t>Service Principals</a:t>
            </a:r>
          </a:p>
          <a:p>
            <a:pPr marL="685800" lvl="1" indent="-457200">
              <a:buFont typeface="Arial" panose="020B0604020202020204" pitchFamily="34" charset="0"/>
              <a:buChar char="•"/>
            </a:pPr>
            <a:r>
              <a:rPr lang="en-US" sz="2400" dirty="0"/>
              <a:t>Service identities represented as service principals in the directory</a:t>
            </a:r>
          </a:p>
          <a:p>
            <a:pPr marL="685800" lvl="1" indent="-457200">
              <a:buFont typeface="Arial" panose="020B0604020202020204" pitchFamily="34" charset="0"/>
              <a:buChar char="•"/>
            </a:pPr>
            <a:r>
              <a:rPr lang="en-US" sz="2400" dirty="0"/>
              <a:t>Authenticate with Azure AD and securely communicate with one another</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91534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7E612-0557-4697-BDA6-FA91E09ED0E8}"/>
              </a:ext>
            </a:extLst>
          </p:cNvPr>
          <p:cNvSpPr>
            <a:spLocks noGrp="1"/>
          </p:cNvSpPr>
          <p:nvPr>
            <p:ph type="title"/>
          </p:nvPr>
        </p:nvSpPr>
        <p:spPr/>
        <p:txBody>
          <a:bodyPr/>
          <a:lstStyle/>
          <a:p>
            <a:r>
              <a:rPr lang="en-US" dirty="0">
                <a:hlinkClick r:id="rId3"/>
              </a:rPr>
              <a:t>Certification Areas (AZ-100)</a:t>
            </a:r>
            <a:endParaRPr lang="en-US" dirty="0"/>
          </a:p>
        </p:txBody>
      </p:sp>
      <p:sp>
        <p:nvSpPr>
          <p:cNvPr id="3" name="Text Placeholder 2">
            <a:extLst>
              <a:ext uri="{FF2B5EF4-FFF2-40B4-BE49-F238E27FC236}">
                <a16:creationId xmlns:a16="http://schemas.microsoft.com/office/drawing/2014/main" id="{4011A15E-5B8A-494C-8484-B685E42A2385}"/>
              </a:ext>
            </a:extLst>
          </p:cNvPr>
          <p:cNvSpPr>
            <a:spLocks noGrp="1"/>
          </p:cNvSpPr>
          <p:nvPr>
            <p:ph type="body" sz="quarter" idx="10"/>
          </p:nvPr>
        </p:nvSpPr>
        <p:spPr>
          <a:xfrm>
            <a:off x="590868" y="3973414"/>
            <a:ext cx="11018520" cy="2308324"/>
          </a:xfrm>
        </p:spPr>
        <p:txBody>
          <a:bodyPr/>
          <a:lstStyle/>
          <a:p>
            <a:pPr marL="457200" indent="-457200">
              <a:buFont typeface="Arial" panose="020B0604020202020204" pitchFamily="34" charset="0"/>
              <a:buChar char="•"/>
            </a:pPr>
            <a:r>
              <a:rPr lang="en-US" altLang="en-US" dirty="0"/>
              <a:t>Percentages indicate the relative weight of each area on the exam</a:t>
            </a:r>
          </a:p>
          <a:p>
            <a:pPr marL="457200" indent="-457200">
              <a:buFont typeface="Arial" panose="020B0604020202020204" pitchFamily="34" charset="0"/>
              <a:buChar char="•"/>
            </a:pPr>
            <a:r>
              <a:rPr lang="en-US" altLang="en-US" dirty="0"/>
              <a:t>The higher the percentage, the more questions you are likely to see in that area</a:t>
            </a:r>
          </a:p>
          <a:p>
            <a:pPr marL="457200" indent="-457200">
              <a:buFont typeface="Arial" panose="020B0604020202020204" pitchFamily="34" charset="0"/>
              <a:buChar char="•"/>
            </a:pPr>
            <a:endParaRPr lang="en-US" dirty="0"/>
          </a:p>
        </p:txBody>
      </p:sp>
      <p:sp>
        <p:nvSpPr>
          <p:cNvPr id="5" name="Rectangle 1">
            <a:extLst>
              <a:ext uri="{FF2B5EF4-FFF2-40B4-BE49-F238E27FC236}">
                <a16:creationId xmlns:a16="http://schemas.microsoft.com/office/drawing/2014/main" id="{9184E8A0-08F5-446D-BE5B-052B3FE9524C}"/>
              </a:ext>
            </a:extLst>
          </p:cNvPr>
          <p:cNvSpPr>
            <a:spLocks noChangeArrowheads="1"/>
          </p:cNvSpPr>
          <p:nvPr/>
        </p:nvSpPr>
        <p:spPr bwMode="auto">
          <a:xfrm>
            <a:off x="584200" y="22802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p:txBody>
      </p:sp>
      <p:graphicFrame>
        <p:nvGraphicFramePr>
          <p:cNvPr id="10" name="Table 9">
            <a:extLst>
              <a:ext uri="{FF2B5EF4-FFF2-40B4-BE49-F238E27FC236}">
                <a16:creationId xmlns:a16="http://schemas.microsoft.com/office/drawing/2014/main" id="{D24406BE-7C0C-4B0B-A9AB-6397860C3576}"/>
              </a:ext>
            </a:extLst>
          </p:cNvPr>
          <p:cNvGraphicFramePr>
            <a:graphicFrameLocks noGrp="1"/>
          </p:cNvGraphicFramePr>
          <p:nvPr>
            <p:extLst/>
          </p:nvPr>
        </p:nvGraphicFramePr>
        <p:xfrm>
          <a:off x="1503680" y="1431036"/>
          <a:ext cx="8300720" cy="2306958"/>
        </p:xfrm>
        <a:graphic>
          <a:graphicData uri="http://schemas.openxmlformats.org/drawingml/2006/table">
            <a:tbl>
              <a:tblPr firstRow="1" firstCol="1" bandRow="1">
                <a:tableStyleId>{B301B821-A1FF-4177-AEE7-76D212191A09}</a:tableStyleId>
              </a:tblPr>
              <a:tblGrid>
                <a:gridCol w="6627260">
                  <a:extLst>
                    <a:ext uri="{9D8B030D-6E8A-4147-A177-3AD203B41FA5}">
                      <a16:colId xmlns:a16="http://schemas.microsoft.com/office/drawing/2014/main" val="1345882144"/>
                    </a:ext>
                  </a:extLst>
                </a:gridCol>
                <a:gridCol w="1673460">
                  <a:extLst>
                    <a:ext uri="{9D8B030D-6E8A-4147-A177-3AD203B41FA5}">
                      <a16:colId xmlns:a16="http://schemas.microsoft.com/office/drawing/2014/main" val="1086091707"/>
                    </a:ext>
                  </a:extLst>
                </a:gridCol>
              </a:tblGrid>
              <a:tr h="338921">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Study Areas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Weights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16738"/>
                  </a:ext>
                </a:extLst>
              </a:tr>
              <a:tr h="338921">
                <a:tc>
                  <a:txBody>
                    <a:bodyPr/>
                    <a:lstStyle/>
                    <a:p>
                      <a:pPr marL="0" marR="0" algn="just">
                        <a:lnSpc>
                          <a:spcPct val="115000"/>
                        </a:lnSpc>
                        <a:spcBef>
                          <a:spcPts val="0"/>
                        </a:spcBef>
                        <a:spcAft>
                          <a:spcPts val="0"/>
                        </a:spcAft>
                      </a:pPr>
                      <a:r>
                        <a:rPr lang="en-US" sz="2400" b="1" dirty="0">
                          <a:effectLst/>
                          <a:latin typeface="Segoe UI Semilight" panose="020B0402040204020203" pitchFamily="34" charset="0"/>
                          <a:cs typeface="Segoe UI Semilight" panose="020B0402040204020203" pitchFamily="34" charset="0"/>
                        </a:rPr>
                        <a:t>Manage Azure subscriptions and resources </a:t>
                      </a:r>
                      <a:endParaRPr lang="en-US" sz="2400" b="1"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marL="0" marR="0" algn="just">
                        <a:lnSpc>
                          <a:spcPct val="115000"/>
                        </a:lnSpc>
                        <a:spcBef>
                          <a:spcPts val="0"/>
                        </a:spcBef>
                        <a:spcAft>
                          <a:spcPts val="0"/>
                        </a:spcAft>
                      </a:pPr>
                      <a:r>
                        <a:rPr lang="en-US" sz="2400" b="1" dirty="0">
                          <a:effectLst/>
                          <a:latin typeface="Segoe UI Semilight" panose="020B0402040204020203" pitchFamily="34" charset="0"/>
                          <a:cs typeface="Segoe UI Semilight" panose="020B0402040204020203" pitchFamily="34" charset="0"/>
                        </a:rPr>
                        <a:t>15-20%</a:t>
                      </a:r>
                      <a:endParaRPr lang="en-US" sz="2400" b="1"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6577190"/>
                  </a:ext>
                </a:extLst>
              </a:tr>
              <a:tr h="338921">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Implement and manage storage</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20-25%</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5524992"/>
                  </a:ext>
                </a:extLst>
              </a:tr>
              <a:tr h="338921">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Deploy and manage virtual machines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20-25%</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extLst>
                  <a:ext uri="{0D108BD9-81ED-4DB2-BD59-A6C34878D82A}">
                    <a16:rowId xmlns:a16="http://schemas.microsoft.com/office/drawing/2014/main" val="1298150387"/>
                  </a:ext>
                </a:extLst>
              </a:tr>
              <a:tr h="338921">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Configure and manage virtual networks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20-25%</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613303"/>
                  </a:ext>
                </a:extLst>
              </a:tr>
              <a:tr h="45167">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Manage identities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15-20%</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945303"/>
                  </a:ext>
                </a:extLst>
              </a:tr>
            </a:tbl>
          </a:graphicData>
        </a:graphic>
      </p:graphicFrame>
    </p:spTree>
    <p:extLst>
      <p:ext uri="{BB962C8B-B14F-4D97-AF65-F5344CB8AC3E}">
        <p14:creationId xmlns:p14="http://schemas.microsoft.com/office/powerpoint/2010/main" val="21763150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Role Definitions</a:t>
            </a:r>
          </a:p>
        </p:txBody>
      </p:sp>
      <p:sp>
        <p:nvSpPr>
          <p:cNvPr id="7" name="Text Placeholder 5">
            <a:extLst>
              <a:ext uri="{FF2B5EF4-FFF2-40B4-BE49-F238E27FC236}">
                <a16:creationId xmlns:a16="http://schemas.microsoft.com/office/drawing/2014/main" id="{72DE4147-5B22-419A-BF51-E562C5482ECF}"/>
              </a:ext>
            </a:extLst>
          </p:cNvPr>
          <p:cNvSpPr>
            <a:spLocks noGrp="1"/>
          </p:cNvSpPr>
          <p:nvPr>
            <p:ph type="body" sz="quarter" idx="10"/>
          </p:nvPr>
        </p:nvSpPr>
        <p:spPr>
          <a:xfrm>
            <a:off x="590868" y="3942382"/>
            <a:ext cx="11018520" cy="2523768"/>
          </a:xfrm>
        </p:spPr>
        <p:txBody>
          <a:bodyPr/>
          <a:lstStyle/>
          <a:p>
            <a:pPr marL="0" indent="0">
              <a:buNone/>
            </a:pPr>
            <a:r>
              <a:rPr lang="en-US" sz="2000" dirty="0">
                <a:latin typeface="Consolas" panose="020B0609020204030204" pitchFamily="49" charset="0"/>
              </a:rPr>
              <a:t>Name			: </a:t>
            </a:r>
            <a:r>
              <a:rPr lang="en-US" sz="2000" b="1" dirty="0">
                <a:latin typeface="Consolas" panose="020B0609020204030204" pitchFamily="49" charset="0"/>
              </a:rPr>
              <a:t>Owner</a:t>
            </a:r>
          </a:p>
          <a:p>
            <a:pPr marL="0" indent="0">
              <a:buNone/>
            </a:pPr>
            <a:r>
              <a:rPr lang="en-US" sz="2000" dirty="0">
                <a:latin typeface="Consolas" panose="020B0609020204030204" pitchFamily="49" charset="0"/>
              </a:rPr>
              <a:t>ID			: 8e3af657-a8ff-443c-a75c-2fe8c4bcb65</a:t>
            </a:r>
          </a:p>
          <a:p>
            <a:pPr marL="0" indent="0">
              <a:buNone/>
            </a:pPr>
            <a:r>
              <a:rPr lang="en-US" sz="2000" dirty="0">
                <a:latin typeface="Consolas" panose="020B0609020204030204" pitchFamily="49" charset="0"/>
              </a:rPr>
              <a:t>IsCustom		: False</a:t>
            </a:r>
          </a:p>
          <a:p>
            <a:pPr marL="0" indent="0">
              <a:buNone/>
            </a:pPr>
            <a:r>
              <a:rPr lang="en-US" sz="2000" dirty="0">
                <a:latin typeface="Consolas" panose="020B0609020204030204" pitchFamily="49" charset="0"/>
              </a:rPr>
              <a:t>Description		: Manage everything, including access to resources</a:t>
            </a:r>
          </a:p>
          <a:p>
            <a:pPr marL="0" indent="0">
              <a:buNone/>
            </a:pPr>
            <a:r>
              <a:rPr lang="en-US" sz="2000" dirty="0">
                <a:latin typeface="Consolas" panose="020B0609020204030204" pitchFamily="49" charset="0"/>
              </a:rPr>
              <a:t>Actions		: {*}</a:t>
            </a:r>
          </a:p>
          <a:p>
            <a:pPr marL="0" indent="0">
              <a:buNone/>
            </a:pPr>
            <a:r>
              <a:rPr lang="en-US" sz="2000" dirty="0">
                <a:latin typeface="Consolas" panose="020B0609020204030204" pitchFamily="49" charset="0"/>
              </a:rPr>
              <a:t>NotActions		: {}</a:t>
            </a:r>
          </a:p>
          <a:p>
            <a:pPr marL="0" indent="0">
              <a:buNone/>
            </a:pPr>
            <a:r>
              <a:rPr lang="en-US" sz="2000" dirty="0">
                <a:latin typeface="Consolas" panose="020B0609020204030204" pitchFamily="49" charset="0"/>
              </a:rPr>
              <a:t>AssignableScopes	: {/}</a:t>
            </a:r>
          </a:p>
        </p:txBody>
      </p:sp>
      <p:graphicFrame>
        <p:nvGraphicFramePr>
          <p:cNvPr id="2" name="Table 1">
            <a:extLst>
              <a:ext uri="{FF2B5EF4-FFF2-40B4-BE49-F238E27FC236}">
                <a16:creationId xmlns:a16="http://schemas.microsoft.com/office/drawing/2014/main" id="{1FB77A4E-32C3-4C02-8970-6B36970AEBB1}"/>
              </a:ext>
            </a:extLst>
          </p:cNvPr>
          <p:cNvGraphicFramePr>
            <a:graphicFrameLocks noGrp="1"/>
          </p:cNvGraphicFramePr>
          <p:nvPr>
            <p:extLst/>
          </p:nvPr>
        </p:nvGraphicFramePr>
        <p:xfrm>
          <a:off x="584200" y="1436688"/>
          <a:ext cx="10908650" cy="2186940"/>
        </p:xfrm>
        <a:graphic>
          <a:graphicData uri="http://schemas.openxmlformats.org/drawingml/2006/table">
            <a:tbl>
              <a:tblPr firstRow="1" firstCol="1" bandRow="1">
                <a:tableStyleId>{5C22544A-7EE6-4342-B048-85BDC9FD1C3A}</a:tableStyleId>
              </a:tblPr>
              <a:tblGrid>
                <a:gridCol w="4337279">
                  <a:extLst>
                    <a:ext uri="{9D8B030D-6E8A-4147-A177-3AD203B41FA5}">
                      <a16:colId xmlns:a16="http://schemas.microsoft.com/office/drawing/2014/main" val="235435445"/>
                    </a:ext>
                  </a:extLst>
                </a:gridCol>
                <a:gridCol w="1271949">
                  <a:extLst>
                    <a:ext uri="{9D8B030D-6E8A-4147-A177-3AD203B41FA5}">
                      <a16:colId xmlns:a16="http://schemas.microsoft.com/office/drawing/2014/main" val="3271702961"/>
                    </a:ext>
                  </a:extLst>
                </a:gridCol>
                <a:gridCol w="5299422">
                  <a:extLst>
                    <a:ext uri="{9D8B030D-6E8A-4147-A177-3AD203B41FA5}">
                      <a16:colId xmlns:a16="http://schemas.microsoft.com/office/drawing/2014/main" val="1042998214"/>
                    </a:ext>
                  </a:extLst>
                </a:gridCol>
              </a:tblGrid>
              <a:tr h="277431">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Built-in Role</a:t>
                      </a: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Action</a:t>
                      </a: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NotActions</a:t>
                      </a: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146525569"/>
                  </a:ext>
                </a:extLst>
              </a:tr>
              <a:tr h="277431">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Owner (allow all actions)</a:t>
                      </a: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a:t>
                      </a: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 </a:t>
                      </a: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104119979"/>
                  </a:ext>
                </a:extLst>
              </a:tr>
              <a:tr h="1059108">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Contributor (allow all actions except writing or deleting role assignment)</a:t>
                      </a: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a:t>
                      </a: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Microsoft.Authorization/*/Delete,</a:t>
                      </a:r>
                      <a:br>
                        <a:rPr lang="en-US" sz="2000" dirty="0">
                          <a:effectLst/>
                          <a:latin typeface="Segoe UI Semilight" panose="020B0402040204020203" pitchFamily="34" charset="0"/>
                          <a:cs typeface="Segoe UI Semilight" panose="020B0402040204020203" pitchFamily="34" charset="0"/>
                        </a:rPr>
                      </a:br>
                      <a:r>
                        <a:rPr lang="en-US" sz="2000" dirty="0">
                          <a:effectLst/>
                          <a:latin typeface="Segoe UI Semilight" panose="020B0402040204020203" pitchFamily="34" charset="0"/>
                          <a:cs typeface="Segoe UI Semilight" panose="020B0402040204020203" pitchFamily="34" charset="0"/>
                        </a:rPr>
                        <a:t>Microsoft.Authorization/*/Write,</a:t>
                      </a:r>
                    </a:p>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Microsoft.Authorization/elevateAccess/Action</a:t>
                      </a:r>
                      <a:br>
                        <a:rPr lang="en-US" sz="2000" dirty="0">
                          <a:effectLst/>
                          <a:latin typeface="Segoe UI Semilight" panose="020B0402040204020203" pitchFamily="34" charset="0"/>
                          <a:cs typeface="Segoe UI Semilight" panose="020B0402040204020203" pitchFamily="34" charset="0"/>
                        </a:rPr>
                      </a:b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704584623"/>
                  </a:ext>
                </a:extLst>
              </a:tr>
              <a:tr h="278301">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Reader (allow all read actions)</a:t>
                      </a: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*/read</a:t>
                      </a: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fontAlgn="base">
                        <a:lnSpc>
                          <a:spcPct val="107000"/>
                        </a:lnSpc>
                        <a:spcBef>
                          <a:spcPts val="0"/>
                        </a:spcBef>
                        <a:spcAft>
                          <a:spcPts val="0"/>
                        </a:spcAft>
                      </a:pPr>
                      <a:r>
                        <a:rPr lang="en-US" sz="2000" dirty="0">
                          <a:effectLst/>
                          <a:latin typeface="Segoe UI Semilight" panose="020B0402040204020203" pitchFamily="34" charset="0"/>
                          <a:cs typeface="Segoe UI Semilight" panose="020B0402040204020203" pitchFamily="34" charset="0"/>
                        </a:rPr>
                        <a:t> </a:t>
                      </a:r>
                      <a:endParaRPr lang="en-US" sz="2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534558099"/>
                  </a:ext>
                </a:extLst>
              </a:tr>
            </a:tbl>
          </a:graphicData>
        </a:graphic>
      </p:graphicFrame>
      <p:sp>
        <p:nvSpPr>
          <p:cNvPr id="3" name="Rectangle 1">
            <a:extLst>
              <a:ext uri="{FF2B5EF4-FFF2-40B4-BE49-F238E27FC236}">
                <a16:creationId xmlns:a16="http://schemas.microsoft.com/office/drawing/2014/main" id="{DE7078E9-5405-478E-B93A-2B352DFA9985}"/>
              </a:ext>
            </a:extLst>
          </p:cNvPr>
          <p:cNvSpPr>
            <a:spLocks noChangeArrowheads="1"/>
          </p:cNvSpPr>
          <p:nvPr/>
        </p:nvSpPr>
        <p:spPr bwMode="auto">
          <a:xfrm>
            <a:off x="584669" y="48876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322765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ED093D-2B76-40EF-9363-FC39622BF8D9}"/>
              </a:ext>
            </a:extLst>
          </p:cNvPr>
          <p:cNvSpPr>
            <a:spLocks noGrp="1"/>
          </p:cNvSpPr>
          <p:nvPr>
            <p:ph type="title"/>
          </p:nvPr>
        </p:nvSpPr>
        <p:spPr/>
        <p:txBody>
          <a:bodyPr/>
          <a:lstStyle/>
          <a:p>
            <a:r>
              <a:rPr lang="en-US" dirty="0"/>
              <a:t>Assignable Scopes 	</a:t>
            </a:r>
          </a:p>
        </p:txBody>
      </p:sp>
      <p:sp>
        <p:nvSpPr>
          <p:cNvPr id="5" name="Text Placeholder 4">
            <a:extLst>
              <a:ext uri="{FF2B5EF4-FFF2-40B4-BE49-F238E27FC236}">
                <a16:creationId xmlns:a16="http://schemas.microsoft.com/office/drawing/2014/main" id="{830D308B-84DD-4DA7-83F7-D90B29D0A192}"/>
              </a:ext>
            </a:extLst>
          </p:cNvPr>
          <p:cNvSpPr>
            <a:spLocks noGrp="1"/>
          </p:cNvSpPr>
          <p:nvPr>
            <p:ph type="body" sz="quarter" idx="10"/>
          </p:nvPr>
        </p:nvSpPr>
        <p:spPr>
          <a:xfrm>
            <a:off x="584200" y="1435497"/>
            <a:ext cx="11018520" cy="5072158"/>
          </a:xfrm>
        </p:spPr>
        <p:txBody>
          <a:bodyPr/>
          <a:lstStyle/>
          <a:p>
            <a:pPr marL="0" indent="0">
              <a:buNone/>
            </a:pPr>
            <a:r>
              <a:rPr lang="en-US" b="1" dirty="0"/>
              <a:t>You must properly scope your role</a:t>
            </a:r>
          </a:p>
          <a:p>
            <a:pPr marL="0" indent="0">
              <a:buNone/>
            </a:pPr>
            <a:endParaRPr lang="en-US" b="1" dirty="0"/>
          </a:p>
          <a:p>
            <a:pPr marL="0" indent="0">
              <a:buNone/>
            </a:pPr>
            <a:r>
              <a:rPr lang="en-US" b="1" dirty="0"/>
              <a:t>Example 1 - </a:t>
            </a:r>
            <a:r>
              <a:rPr lang="en-US" dirty="0"/>
              <a:t>Make a role available for assignment in two subscriptions. </a:t>
            </a:r>
          </a:p>
          <a:p>
            <a:pPr marL="228600" lvl="1" indent="0">
              <a:buNone/>
            </a:pPr>
            <a:r>
              <a:rPr lang="en-US" sz="2400" dirty="0"/>
              <a:t>“/subscriptions/c276fc76-9cd4-44c9-99a7-4fd71546436e”, “/subscriptions/e91d47c4-76f3-4271-a796-21b4ecfe3624” </a:t>
            </a:r>
          </a:p>
          <a:p>
            <a:pPr marL="0" indent="0">
              <a:buNone/>
            </a:pPr>
            <a:endParaRPr lang="en-US" dirty="0"/>
          </a:p>
          <a:p>
            <a:pPr marL="0" indent="0">
              <a:buNone/>
            </a:pPr>
            <a:r>
              <a:rPr lang="en-US" b="1" dirty="0"/>
              <a:t>Example 2 - </a:t>
            </a:r>
            <a:r>
              <a:rPr lang="en-US" dirty="0"/>
              <a:t>Make a role available for assignment only in the Network resource group.</a:t>
            </a:r>
          </a:p>
          <a:p>
            <a:pPr marL="228600" lvl="1" indent="0">
              <a:buNone/>
            </a:pPr>
            <a:r>
              <a:rPr lang="en-US" sz="2400" dirty="0"/>
              <a:t>“/subscriptions/c276fc76-9cd4-44c9-99a7-4fd71546436e/resourceGroups/Network” </a:t>
            </a:r>
          </a:p>
          <a:p>
            <a:endParaRPr lang="en-US" dirty="0"/>
          </a:p>
        </p:txBody>
      </p:sp>
    </p:spTree>
    <p:extLst>
      <p:ext uri="{BB962C8B-B14F-4D97-AF65-F5344CB8AC3E}">
        <p14:creationId xmlns:p14="http://schemas.microsoft.com/office/powerpoint/2010/main" val="414766140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t>Demo RBAC</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2203680"/>
          </a:xfrm>
        </p:spPr>
        <p:txBody>
          <a:bodyPr/>
          <a:lstStyle/>
          <a:p>
            <a:r>
              <a:rPr lang="en-US" dirty="0"/>
              <a:t>(Azure Portal) Grant access for a user using RBAC</a:t>
            </a:r>
          </a:p>
          <a:p>
            <a:pPr lvl="1"/>
            <a:r>
              <a:rPr lang="en-US" sz="2400" dirty="0"/>
              <a:t>Create a resource group</a:t>
            </a:r>
          </a:p>
          <a:p>
            <a:pPr lvl="1"/>
            <a:r>
              <a:rPr lang="en-US" sz="2400" dirty="0"/>
              <a:t>Assign a user to a role</a:t>
            </a:r>
          </a:p>
          <a:p>
            <a:pPr lvl="1"/>
            <a:r>
              <a:rPr lang="en-US" sz="2400" dirty="0"/>
              <a:t>Remove the role assignment</a:t>
            </a:r>
          </a:p>
          <a:p>
            <a:pPr lvl="1"/>
            <a:endParaRPr lang="en-US" sz="2400" dirty="0"/>
          </a:p>
        </p:txBody>
      </p:sp>
    </p:spTree>
    <p:extLst>
      <p:ext uri="{BB962C8B-B14F-4D97-AF65-F5344CB8AC3E}">
        <p14:creationId xmlns:p14="http://schemas.microsoft.com/office/powerpoint/2010/main" val="20613341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Enterprise Administrators</a:t>
            </a:r>
          </a:p>
        </p:txBody>
      </p:sp>
      <p:grpSp>
        <p:nvGrpSpPr>
          <p:cNvPr id="2" name="Group 1"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421773C6-3970-444C-B51A-AB0C6871F1CD}"/>
              </a:ext>
            </a:extLst>
          </p:cNvPr>
          <p:cNvGrpSpPr/>
          <p:nvPr/>
        </p:nvGrpSpPr>
        <p:grpSpPr>
          <a:xfrm>
            <a:off x="1106916" y="1707982"/>
            <a:ext cx="9342121" cy="4135754"/>
            <a:chOff x="300990" y="1854286"/>
            <a:chExt cx="9342121" cy="4135754"/>
          </a:xfrm>
        </p:grpSpPr>
        <p:sp>
          <p:nvSpPr>
            <p:cNvPr id="3" name="Rectangle 2"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83E403A9-D806-4EEA-8FC5-966846F9A5B8}"/>
                </a:ext>
              </a:extLst>
            </p:cNvPr>
            <p:cNvSpPr/>
            <p:nvPr/>
          </p:nvSpPr>
          <p:spPr>
            <a:xfrm>
              <a:off x="5166360" y="1854286"/>
              <a:ext cx="1965960" cy="662940"/>
            </a:xfrm>
            <a:prstGeom prst="rect">
              <a:avLst/>
            </a:prstGeom>
            <a:gradFill>
              <a:gsLst>
                <a:gs pos="0">
                  <a:schemeClr val="accent5">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Enterprise Enrollment</a:t>
              </a:r>
            </a:p>
          </p:txBody>
        </p:sp>
        <p:cxnSp>
          <p:nvCxnSpPr>
            <p:cNvPr id="4" name="Straight Connector 3"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83DDDEED-EFAF-4263-8C5E-3E711EF1DD85}"/>
                </a:ext>
              </a:extLst>
            </p:cNvPr>
            <p:cNvCxnSpPr>
              <a:cxnSpLocks/>
            </p:cNvCxnSpPr>
            <p:nvPr/>
          </p:nvCxnSpPr>
          <p:spPr>
            <a:xfrm>
              <a:off x="6126480" y="2517226"/>
              <a:ext cx="0" cy="4972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A015D92F-64D4-453E-B197-ACC909D5EFE7}"/>
                </a:ext>
              </a:extLst>
            </p:cNvPr>
            <p:cNvCxnSpPr>
              <a:cxnSpLocks/>
            </p:cNvCxnSpPr>
            <p:nvPr/>
          </p:nvCxnSpPr>
          <p:spPr>
            <a:xfrm flipH="1">
              <a:off x="4400551" y="3014431"/>
              <a:ext cx="42405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DEB8801E-A298-45A5-B599-E11613D1A3A4}"/>
                </a:ext>
              </a:extLst>
            </p:cNvPr>
            <p:cNvCxnSpPr>
              <a:cxnSpLocks/>
            </p:cNvCxnSpPr>
            <p:nvPr/>
          </p:nvCxnSpPr>
          <p:spPr>
            <a:xfrm>
              <a:off x="8633461" y="3014431"/>
              <a:ext cx="0" cy="4972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D231E8FC-9471-40DF-B7AA-D262AA25CC86}"/>
                </a:ext>
              </a:extLst>
            </p:cNvPr>
            <p:cNvCxnSpPr>
              <a:cxnSpLocks/>
            </p:cNvCxnSpPr>
            <p:nvPr/>
          </p:nvCxnSpPr>
          <p:spPr>
            <a:xfrm>
              <a:off x="4400550" y="3014431"/>
              <a:ext cx="0" cy="49720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Rectangle 7"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CC32DC3A-4204-4D9D-A86E-DBF6F84F1D34}"/>
                </a:ext>
              </a:extLst>
            </p:cNvPr>
            <p:cNvSpPr/>
            <p:nvPr/>
          </p:nvSpPr>
          <p:spPr>
            <a:xfrm>
              <a:off x="7616191" y="3540211"/>
              <a:ext cx="1965960" cy="350520"/>
            </a:xfrm>
            <a:prstGeom prst="rect">
              <a:avLst/>
            </a:prstGeom>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Department B</a:t>
              </a:r>
            </a:p>
          </p:txBody>
        </p:sp>
        <p:cxnSp>
          <p:nvCxnSpPr>
            <p:cNvPr id="9" name="Straight Connector 8"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EA04DA0B-DD33-4DCF-8479-96093B263AD2}"/>
                </a:ext>
              </a:extLst>
            </p:cNvPr>
            <p:cNvCxnSpPr>
              <a:cxnSpLocks/>
            </p:cNvCxnSpPr>
            <p:nvPr/>
          </p:nvCxnSpPr>
          <p:spPr>
            <a:xfrm flipH="1">
              <a:off x="2506980" y="3715471"/>
              <a:ext cx="363474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F7C1A79C-D658-4B5D-801A-8FFEEA7C3715}"/>
                </a:ext>
              </a:extLst>
            </p:cNvPr>
            <p:cNvCxnSpPr>
              <a:cxnSpLocks/>
            </p:cNvCxnSpPr>
            <p:nvPr/>
          </p:nvCxnSpPr>
          <p:spPr>
            <a:xfrm>
              <a:off x="6122671" y="3715471"/>
              <a:ext cx="0" cy="4972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A22B5627-541C-410F-9FD7-9DDF158FBD21}"/>
                </a:ext>
              </a:extLst>
            </p:cNvPr>
            <p:cNvCxnSpPr>
              <a:cxnSpLocks/>
            </p:cNvCxnSpPr>
            <p:nvPr/>
          </p:nvCxnSpPr>
          <p:spPr>
            <a:xfrm>
              <a:off x="2529840" y="3715471"/>
              <a:ext cx="0" cy="49720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Rectangle 11"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460C89A9-4F8A-47BC-BE14-0048F5A2011C}"/>
                </a:ext>
              </a:extLst>
            </p:cNvPr>
            <p:cNvSpPr/>
            <p:nvPr/>
          </p:nvSpPr>
          <p:spPr>
            <a:xfrm>
              <a:off x="1524000" y="4233630"/>
              <a:ext cx="1965960" cy="350520"/>
            </a:xfrm>
            <a:prstGeom prst="rect">
              <a:avLst/>
            </a:prstGeom>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Account A</a:t>
              </a:r>
            </a:p>
          </p:txBody>
        </p:sp>
        <p:sp>
          <p:nvSpPr>
            <p:cNvPr id="13" name="Rectangle 12"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C3DC835F-BC84-44FC-B6EB-2B930C30BA3E}"/>
                </a:ext>
              </a:extLst>
            </p:cNvPr>
            <p:cNvSpPr/>
            <p:nvPr/>
          </p:nvSpPr>
          <p:spPr>
            <a:xfrm>
              <a:off x="5158741" y="4239346"/>
              <a:ext cx="1965960" cy="350520"/>
            </a:xfrm>
            <a:prstGeom prst="rect">
              <a:avLst/>
            </a:prstGeom>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Account B</a:t>
              </a:r>
            </a:p>
          </p:txBody>
        </p:sp>
        <p:sp>
          <p:nvSpPr>
            <p:cNvPr id="14" name="Rectangle 13"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00D3333C-1F6C-420E-99D7-F71846B96C89}"/>
                </a:ext>
              </a:extLst>
            </p:cNvPr>
            <p:cNvSpPr/>
            <p:nvPr/>
          </p:nvSpPr>
          <p:spPr>
            <a:xfrm>
              <a:off x="3417570" y="3526876"/>
              <a:ext cx="1965960" cy="350520"/>
            </a:xfrm>
            <a:prstGeom prst="rect">
              <a:avLst/>
            </a:prstGeom>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Department A</a:t>
              </a:r>
            </a:p>
          </p:txBody>
        </p:sp>
        <p:cxnSp>
          <p:nvCxnSpPr>
            <p:cNvPr id="15" name="Straight Connector 14"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B40CE398-627B-480E-9E6F-7BA8DBAAFC4F}"/>
                </a:ext>
              </a:extLst>
            </p:cNvPr>
            <p:cNvCxnSpPr>
              <a:cxnSpLocks/>
            </p:cNvCxnSpPr>
            <p:nvPr/>
          </p:nvCxnSpPr>
          <p:spPr>
            <a:xfrm>
              <a:off x="2529840" y="4578436"/>
              <a:ext cx="0" cy="4972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CBC35E70-6E3C-41F5-9443-477043F29F7D}"/>
                </a:ext>
              </a:extLst>
            </p:cNvPr>
            <p:cNvCxnSpPr>
              <a:cxnSpLocks/>
            </p:cNvCxnSpPr>
            <p:nvPr/>
          </p:nvCxnSpPr>
          <p:spPr>
            <a:xfrm flipH="1">
              <a:off x="1417320" y="5071831"/>
              <a:ext cx="2072640" cy="219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AF0C1DE0-E0D9-4869-B582-1D60F49DC10E}"/>
                </a:ext>
              </a:extLst>
            </p:cNvPr>
            <p:cNvCxnSpPr>
              <a:cxnSpLocks/>
            </p:cNvCxnSpPr>
            <p:nvPr/>
          </p:nvCxnSpPr>
          <p:spPr>
            <a:xfrm>
              <a:off x="3470911" y="5075641"/>
              <a:ext cx="0" cy="4972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18E947E8-BD00-4280-87D2-CA31085F7509}"/>
                </a:ext>
              </a:extLst>
            </p:cNvPr>
            <p:cNvCxnSpPr>
              <a:cxnSpLocks/>
            </p:cNvCxnSpPr>
            <p:nvPr/>
          </p:nvCxnSpPr>
          <p:spPr>
            <a:xfrm>
              <a:off x="1398270" y="5075641"/>
              <a:ext cx="0" cy="4972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036503D9-F416-46C2-AAF5-6184FACD9954}"/>
                </a:ext>
              </a:extLst>
            </p:cNvPr>
            <p:cNvCxnSpPr>
              <a:cxnSpLocks/>
            </p:cNvCxnSpPr>
            <p:nvPr/>
          </p:nvCxnSpPr>
          <p:spPr>
            <a:xfrm>
              <a:off x="6122671" y="4574626"/>
              <a:ext cx="0" cy="99822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Rectangle 20"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B2A9E739-3879-47B8-AE4B-51A039566871}"/>
                </a:ext>
              </a:extLst>
            </p:cNvPr>
            <p:cNvSpPr/>
            <p:nvPr/>
          </p:nvSpPr>
          <p:spPr>
            <a:xfrm>
              <a:off x="300990" y="5610945"/>
              <a:ext cx="1965960" cy="350520"/>
            </a:xfrm>
            <a:prstGeom prst="rect">
              <a:avLst/>
            </a:prstGeom>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Subscription 1</a:t>
              </a:r>
            </a:p>
          </p:txBody>
        </p:sp>
        <p:sp>
          <p:nvSpPr>
            <p:cNvPr id="22" name="Rectangle 21"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3326FB7D-D361-4EFA-A1AD-0FFC18059F7F}"/>
                </a:ext>
              </a:extLst>
            </p:cNvPr>
            <p:cNvSpPr/>
            <p:nvPr/>
          </p:nvSpPr>
          <p:spPr>
            <a:xfrm>
              <a:off x="2506980" y="5607135"/>
              <a:ext cx="1965960" cy="350520"/>
            </a:xfrm>
            <a:prstGeom prst="rect">
              <a:avLst/>
            </a:prstGeom>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Subscription 2</a:t>
              </a:r>
            </a:p>
          </p:txBody>
        </p:sp>
        <p:cxnSp>
          <p:nvCxnSpPr>
            <p:cNvPr id="23" name="Straight Connector 22"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F2BFEB39-0467-4946-B41D-729DAB8D6F72}"/>
                </a:ext>
              </a:extLst>
            </p:cNvPr>
            <p:cNvCxnSpPr>
              <a:cxnSpLocks/>
            </p:cNvCxnSpPr>
            <p:nvPr/>
          </p:nvCxnSpPr>
          <p:spPr>
            <a:xfrm>
              <a:off x="8637271" y="3875491"/>
              <a:ext cx="0" cy="49720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Rectangle 23"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B43778AE-E091-40FF-9D5D-A570B37F09AD}"/>
                </a:ext>
              </a:extLst>
            </p:cNvPr>
            <p:cNvSpPr/>
            <p:nvPr/>
          </p:nvSpPr>
          <p:spPr>
            <a:xfrm>
              <a:off x="7616191" y="4241250"/>
              <a:ext cx="1965960" cy="350520"/>
            </a:xfrm>
            <a:prstGeom prst="rect">
              <a:avLst/>
            </a:prstGeom>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Account C</a:t>
              </a:r>
            </a:p>
          </p:txBody>
        </p:sp>
        <p:sp>
          <p:nvSpPr>
            <p:cNvPr id="25" name="Rectangle 24"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00280515-1FD8-41CA-BD03-F5B437BD3622}"/>
                </a:ext>
              </a:extLst>
            </p:cNvPr>
            <p:cNvSpPr/>
            <p:nvPr/>
          </p:nvSpPr>
          <p:spPr>
            <a:xfrm>
              <a:off x="5162551" y="5626186"/>
              <a:ext cx="1965960" cy="350520"/>
            </a:xfrm>
            <a:prstGeom prst="rect">
              <a:avLst/>
            </a:prstGeom>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Subscription 3</a:t>
              </a:r>
            </a:p>
          </p:txBody>
        </p:sp>
        <p:cxnSp>
          <p:nvCxnSpPr>
            <p:cNvPr id="26" name="Straight Connector 25"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2C2EF2D1-81EA-41EE-9523-62250F719717}"/>
                </a:ext>
              </a:extLst>
            </p:cNvPr>
            <p:cNvCxnSpPr>
              <a:cxnSpLocks/>
            </p:cNvCxnSpPr>
            <p:nvPr/>
          </p:nvCxnSpPr>
          <p:spPr>
            <a:xfrm>
              <a:off x="8698231" y="4591770"/>
              <a:ext cx="0" cy="117919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Rectangle 26" descr="Graphic of a hierarchy showing Departments with accounts and subscriptions  in an Enterprise Enrollment model. Used to relate generally to the content in the Enterprise Administrator video.">
              <a:extLst>
                <a:ext uri="{FF2B5EF4-FFF2-40B4-BE49-F238E27FC236}">
                  <a16:creationId xmlns:a16="http://schemas.microsoft.com/office/drawing/2014/main" id="{E9C020A0-4F37-49B6-8B59-DF57370ABCE7}"/>
                </a:ext>
              </a:extLst>
            </p:cNvPr>
            <p:cNvSpPr/>
            <p:nvPr/>
          </p:nvSpPr>
          <p:spPr>
            <a:xfrm>
              <a:off x="7677151" y="5639520"/>
              <a:ext cx="1965960" cy="350520"/>
            </a:xfrm>
            <a:prstGeom prst="rect">
              <a:avLst/>
            </a:prstGeom>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Subscription 4</a:t>
              </a:r>
            </a:p>
          </p:txBody>
        </p:sp>
      </p:grpSp>
    </p:spTree>
    <p:extLst>
      <p:ext uri="{BB962C8B-B14F-4D97-AF65-F5344CB8AC3E}">
        <p14:creationId xmlns:p14="http://schemas.microsoft.com/office/powerpoint/2010/main" val="416252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Lab 2</a:t>
            </a:r>
            <a:r>
              <a:rPr lang="en-US" dirty="0">
                <a:hlinkClick r:id="rId3"/>
              </a:rPr>
              <a:t>:</a:t>
            </a:r>
            <a:r>
              <a:rPr lang="en-US" dirty="0"/>
              <a:t> Users and Groups</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2203680"/>
          </a:xfrm>
        </p:spPr>
        <p:txBody>
          <a:bodyPr/>
          <a:lstStyle/>
          <a:p>
            <a:r>
              <a:rPr lang="en-US" dirty="0"/>
              <a:t>Work with users and groups in your Active Directory</a:t>
            </a:r>
          </a:p>
          <a:p>
            <a:pPr lvl="1"/>
            <a:r>
              <a:rPr lang="en-US" sz="2400" dirty="0">
                <a:hlinkClick r:id="rId4"/>
              </a:rPr>
              <a:t>Add new users</a:t>
            </a:r>
            <a:endParaRPr lang="en-US" sz="2400" dirty="0"/>
          </a:p>
          <a:p>
            <a:pPr lvl="1"/>
            <a:r>
              <a:rPr lang="en-US" sz="2400" dirty="0">
                <a:hlinkClick r:id="rId5"/>
              </a:rPr>
              <a:t>Manage group membership</a:t>
            </a:r>
            <a:endParaRPr lang="en-US" sz="2400" dirty="0"/>
          </a:p>
          <a:p>
            <a:pPr lvl="1"/>
            <a:r>
              <a:rPr lang="en-US" sz="2400" dirty="0">
                <a:hlinkClick r:id="rId6"/>
              </a:rPr>
              <a:t>Create a group and add members</a:t>
            </a:r>
            <a:endParaRPr lang="en-US" sz="2400" dirty="0"/>
          </a:p>
          <a:p>
            <a:pPr lvl="1"/>
            <a:r>
              <a:rPr lang="en-US" sz="2400" dirty="0">
                <a:hlinkClick r:id="rId7"/>
              </a:rPr>
              <a:t>Manage profile information</a:t>
            </a:r>
            <a:endParaRPr lang="en-US" sz="2400" dirty="0"/>
          </a:p>
        </p:txBody>
      </p:sp>
    </p:spTree>
    <p:extLst>
      <p:ext uri="{BB962C8B-B14F-4D97-AF65-F5344CB8AC3E}">
        <p14:creationId xmlns:p14="http://schemas.microsoft.com/office/powerpoint/2010/main" val="12188126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321004"/>
            <a:ext cx="4167887" cy="2215991"/>
          </a:xfrm>
        </p:spPr>
        <p:txBody>
          <a:bodyPr/>
          <a:lstStyle/>
          <a:p>
            <a:r>
              <a:rPr lang="en-US" dirty="0"/>
              <a:t>AZ-100.1</a:t>
            </a:r>
            <a:br>
              <a:rPr lang="en-US" dirty="0"/>
            </a:br>
            <a:r>
              <a:rPr lang="en-US" dirty="0"/>
              <a:t>Module 03: Monitoring and Diagnostics</a:t>
            </a:r>
          </a:p>
        </p:txBody>
      </p:sp>
    </p:spTree>
    <p:extLst>
      <p:ext uri="{BB962C8B-B14F-4D97-AF65-F5344CB8AC3E}">
        <p14:creationId xmlns:p14="http://schemas.microsoft.com/office/powerpoint/2010/main" val="376470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10850722" cy="498598"/>
          </a:xfrm>
        </p:spPr>
        <p:txBody>
          <a:bodyPr/>
          <a:lstStyle/>
          <a:p>
            <a:r>
              <a:rPr lang="en-US" dirty="0"/>
              <a:t>Lesson 01: </a:t>
            </a:r>
            <a:r>
              <a:rPr lang="en-US" b="1" dirty="0"/>
              <a:t>Exploring Monitoring Capabilities in Azure</a:t>
            </a:r>
            <a:endParaRPr lang="en-US" dirty="0"/>
          </a:p>
        </p:txBody>
      </p:sp>
    </p:spTree>
    <p:extLst>
      <p:ext uri="{BB962C8B-B14F-4D97-AF65-F5344CB8AC3E}">
        <p14:creationId xmlns:p14="http://schemas.microsoft.com/office/powerpoint/2010/main" val="389771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32B10-EF92-49F3-B07D-D77E86237B56}"/>
              </a:ext>
            </a:extLst>
          </p:cNvPr>
          <p:cNvSpPr>
            <a:spLocks noGrp="1"/>
          </p:cNvSpPr>
          <p:nvPr>
            <p:ph type="title"/>
          </p:nvPr>
        </p:nvSpPr>
        <p:spPr/>
        <p:txBody>
          <a:bodyPr/>
          <a:lstStyle/>
          <a:p>
            <a:r>
              <a:rPr lang="en-US" dirty="0"/>
              <a:t>Introducing Azure Monitor Service</a:t>
            </a:r>
          </a:p>
        </p:txBody>
      </p:sp>
      <p:pic>
        <p:nvPicPr>
          <p:cNvPr id="4" name="Picture 3" descr="Diagram showing the different monitoring and diagnostic services available in Azure. Those services are divided into broad categories for monitoring such as Core, Application, Infrastructure, and Shared Capabilities.">
            <a:extLst>
              <a:ext uri="{FF2B5EF4-FFF2-40B4-BE49-F238E27FC236}">
                <a16:creationId xmlns:a16="http://schemas.microsoft.com/office/drawing/2014/main" id="{9D2726F8-F036-4D86-B840-EF9C9DA68F2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11711" y="1428750"/>
            <a:ext cx="10091717" cy="4840288"/>
          </a:xfrm>
          <a:prstGeom prst="rect">
            <a:avLst/>
          </a:prstGeom>
          <a:noFill/>
          <a:ln>
            <a:solidFill>
              <a:schemeClr val="tx1"/>
            </a:solidFill>
          </a:ln>
        </p:spPr>
      </p:pic>
    </p:spTree>
    <p:extLst>
      <p:ext uri="{BB962C8B-B14F-4D97-AF65-F5344CB8AC3E}">
        <p14:creationId xmlns:p14="http://schemas.microsoft.com/office/powerpoint/2010/main" val="298213772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Monitor: Key Capabilities</a:t>
            </a:r>
          </a:p>
        </p:txBody>
      </p:sp>
      <p:sp>
        <p:nvSpPr>
          <p:cNvPr id="6" name="Text Placeholder 5"/>
          <p:cNvSpPr>
            <a:spLocks noGrp="1"/>
          </p:cNvSpPr>
          <p:nvPr>
            <p:ph type="body" sz="quarter" idx="10"/>
          </p:nvPr>
        </p:nvSpPr>
        <p:spPr>
          <a:xfrm>
            <a:off x="584200" y="4530729"/>
            <a:ext cx="11018520" cy="1465016"/>
          </a:xfrm>
        </p:spPr>
        <p:txBody>
          <a:bodyPr/>
          <a:lstStyle/>
          <a:p>
            <a:r>
              <a:rPr lang="en-US" dirty="0"/>
              <a:t>Core monitoring for Azure services </a:t>
            </a:r>
          </a:p>
          <a:p>
            <a:r>
              <a:rPr lang="en-US" dirty="0"/>
              <a:t>Collects metrics, activity logs, and diagnostic logs</a:t>
            </a:r>
          </a:p>
          <a:p>
            <a:r>
              <a:rPr lang="en-US" dirty="0"/>
              <a:t>Use for time critical alerts and notifications</a:t>
            </a:r>
          </a:p>
        </p:txBody>
      </p:sp>
      <p:pic>
        <p:nvPicPr>
          <p:cNvPr id="7" name="Picture 6" descr="Diagram listing three key functionalities for which Azure Monitor is used: Monitor &amp; Visualize Metrics; Query &amp; Analyze Logs; Setup Alert &amp; Actions.">
            <a:extLst>
              <a:ext uri="{FF2B5EF4-FFF2-40B4-BE49-F238E27FC236}">
                <a16:creationId xmlns:a16="http://schemas.microsoft.com/office/drawing/2014/main" id="{09B2FA1B-F642-42CB-A166-589B0D4FD3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200" y="1435100"/>
            <a:ext cx="10091717" cy="2887518"/>
          </a:xfrm>
          <a:prstGeom prst="rect">
            <a:avLst/>
          </a:prstGeom>
          <a:noFill/>
          <a:ln>
            <a:noFill/>
          </a:ln>
        </p:spPr>
      </p:pic>
    </p:spTree>
    <p:extLst>
      <p:ext uri="{BB962C8B-B14F-4D97-AF65-F5344CB8AC3E}">
        <p14:creationId xmlns:p14="http://schemas.microsoft.com/office/powerpoint/2010/main" val="244521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Advisor</a:t>
            </a:r>
          </a:p>
        </p:txBody>
      </p:sp>
      <p:sp>
        <p:nvSpPr>
          <p:cNvPr id="6" name="Text Placeholder 5"/>
          <p:cNvSpPr>
            <a:spLocks noGrp="1"/>
          </p:cNvSpPr>
          <p:nvPr>
            <p:ph type="body" sz="quarter" idx="10"/>
          </p:nvPr>
        </p:nvSpPr>
        <p:spPr>
          <a:xfrm>
            <a:off x="584200" y="4530729"/>
            <a:ext cx="11018520" cy="1465016"/>
          </a:xfrm>
        </p:spPr>
        <p:txBody>
          <a:bodyPr/>
          <a:lstStyle/>
          <a:p>
            <a:r>
              <a:rPr lang="en-US" dirty="0"/>
              <a:t>Personalized cloud consultant</a:t>
            </a:r>
          </a:p>
          <a:p>
            <a:r>
              <a:rPr lang="en-US" dirty="0"/>
              <a:t>Analyzes your configuration and recommends solutions </a:t>
            </a:r>
          </a:p>
          <a:p>
            <a:r>
              <a:rPr lang="en-US" dirty="0"/>
              <a:t>Four areas: High Availability, Security, Performance, and Cost</a:t>
            </a:r>
          </a:p>
        </p:txBody>
      </p:sp>
      <p:pic>
        <p:nvPicPr>
          <p:cNvPr id="5" name="Picture 4" descr="Screenshot of the Advisor recommendations page, showing recommendations based on resource usage and telemetry for High Availability, Security, Performance, and Cost optimizations. A total cost savings of $2,876 USD per month based on the recommendations is highlighted.">
            <a:extLst>
              <a:ext uri="{FF2B5EF4-FFF2-40B4-BE49-F238E27FC236}">
                <a16:creationId xmlns:a16="http://schemas.microsoft.com/office/drawing/2014/main" id="{335502D8-8404-4DFA-8928-FC3BC0B6410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200" y="1435100"/>
            <a:ext cx="10091717" cy="2911269"/>
          </a:xfrm>
          <a:prstGeom prst="rect">
            <a:avLst/>
          </a:prstGeom>
          <a:noFill/>
          <a:ln>
            <a:solidFill>
              <a:schemeClr val="tx1"/>
            </a:solidFill>
          </a:ln>
        </p:spPr>
      </p:pic>
    </p:spTree>
    <p:extLst>
      <p:ext uri="{BB962C8B-B14F-4D97-AF65-F5344CB8AC3E}">
        <p14:creationId xmlns:p14="http://schemas.microsoft.com/office/powerpoint/2010/main" val="304465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b="1" dirty="0"/>
              <a:t>Redeem Azure Pass vouc</a:t>
            </a:r>
            <a:r>
              <a:rPr lang="en-US" dirty="0"/>
              <a:t>her</a:t>
            </a:r>
          </a:p>
        </p:txBody>
      </p:sp>
      <p:sp>
        <p:nvSpPr>
          <p:cNvPr id="6" name="TextBox 5">
            <a:extLst>
              <a:ext uri="{FF2B5EF4-FFF2-40B4-BE49-F238E27FC236}">
                <a16:creationId xmlns:a16="http://schemas.microsoft.com/office/drawing/2014/main" id="{530FA114-F823-443A-B14B-32EA7F69E514}"/>
              </a:ext>
            </a:extLst>
          </p:cNvPr>
          <p:cNvSpPr txBox="1"/>
          <p:nvPr/>
        </p:nvSpPr>
        <p:spPr>
          <a:xfrm>
            <a:off x="967563" y="4837814"/>
            <a:ext cx="184731" cy="369332"/>
          </a:xfrm>
          <a:prstGeom prst="rect">
            <a:avLst/>
          </a:prstGeom>
          <a:noFill/>
        </p:spPr>
        <p:txBody>
          <a:bodyPr wrap="none" rtlCol="0">
            <a:spAutoFit/>
          </a:bodyPr>
          <a:lstStyle/>
          <a:p>
            <a:endParaRPr lang="en-US" dirty="0"/>
          </a:p>
        </p:txBody>
      </p:sp>
      <p:sp>
        <p:nvSpPr>
          <p:cNvPr id="3" name="Rectangle 1">
            <a:extLst>
              <a:ext uri="{FF2B5EF4-FFF2-40B4-BE49-F238E27FC236}">
                <a16:creationId xmlns:a16="http://schemas.microsoft.com/office/drawing/2014/main" id="{A15D08CA-F9FF-45C3-9BF2-B6FBCE0B6796}"/>
              </a:ext>
            </a:extLst>
          </p:cNvPr>
          <p:cNvSpPr>
            <a:spLocks noGrp="1" noChangeArrowheads="1"/>
          </p:cNvSpPr>
          <p:nvPr>
            <p:ph type="body" sz="quarter" idx="10"/>
          </p:nvPr>
        </p:nvSpPr>
        <p:spPr bwMode="auto">
          <a:xfrm>
            <a:off x="585217" y="-418386"/>
            <a:ext cx="11288128"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endParaRPr lang="en-US" altLang="en-US" sz="1800" dirty="0">
              <a:solidFill>
                <a:schemeClr val="tx1"/>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endParaRPr lang="en-US" altLang="en-US" sz="1800" dirty="0">
              <a:solidFill>
                <a:schemeClr val="tx1"/>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Create a new email address and Live Id</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571500" lvl="1" indent="-342900" defTabSz="914400" eaLnBrk="0" fontAlgn="base" hangingPunct="0">
              <a:spcBef>
                <a:spcPct val="0"/>
              </a:spcBef>
              <a:spcAft>
                <a:spcPct val="0"/>
              </a:spcAft>
              <a:buSzTx/>
              <a:buFontTx/>
              <a:buAutoNum type="arabicPeriod"/>
            </a:pPr>
            <a:r>
              <a:rPr lang="en-US" altLang="en-US" sz="1600" dirty="0">
                <a:solidFill>
                  <a:schemeClr val="tx1"/>
                </a:solidFill>
                <a:latin typeface="Arial" panose="020B0604020202020204" pitchFamily="34" charset="0"/>
              </a:rPr>
              <a:t>Create here </a:t>
            </a:r>
            <a:r>
              <a:rPr lang="en-US" altLang="en-US" sz="1600" dirty="0">
                <a:solidFill>
                  <a:schemeClr val="tx1"/>
                </a:solidFill>
                <a:latin typeface="Arial" panose="020B0604020202020204" pitchFamily="34" charset="0"/>
                <a:hlinkClick r:id="rId3"/>
              </a:rPr>
              <a:t>https://signup.live.com/</a:t>
            </a:r>
            <a:r>
              <a:rPr lang="en-US" altLang="en-US" sz="1600" dirty="0">
                <a:solidFill>
                  <a:schemeClr val="tx1"/>
                </a:solidFill>
                <a:latin typeface="Arial" panose="020B0604020202020204" pitchFamily="34" charset="0"/>
              </a:rPr>
              <a:t> </a:t>
            </a:r>
          </a:p>
          <a:p>
            <a:pPr marL="571500" lvl="1" indent="-342900" defTabSz="914400" eaLnBrk="0" fontAlgn="base" hangingPunct="0">
              <a:spcBef>
                <a:spcPct val="0"/>
              </a:spcBef>
              <a:spcAft>
                <a:spcPct val="0"/>
              </a:spcAft>
              <a:buSzTx/>
              <a:buFontTx/>
              <a:buAutoNum type="arabicPeriod"/>
            </a:pPr>
            <a:endParaRPr lang="en-US" altLang="en-US" sz="1600" dirty="0">
              <a:solidFill>
                <a:schemeClr val="tx1"/>
              </a:solidFill>
              <a:latin typeface="Arial" panose="020B0604020202020204" pitchFamily="34" charset="0"/>
            </a:endParaRPr>
          </a:p>
          <a:p>
            <a:pPr marL="800100" lvl="2" indent="-342900" defTabSz="914400" eaLnBrk="0" fontAlgn="base" hangingPunct="0">
              <a:spcBef>
                <a:spcPct val="0"/>
              </a:spcBef>
              <a:spcAft>
                <a:spcPct val="0"/>
              </a:spcAft>
              <a:buSzTx/>
              <a:buFontTx/>
              <a:buAutoNum type="arabicPeriod"/>
            </a:pPr>
            <a:endParaRPr lang="en-US" altLang="en-US" sz="1200" dirty="0">
              <a:solidFill>
                <a:schemeClr val="tx1"/>
              </a:solidFill>
              <a:latin typeface="Arial" panose="020B0604020202020204" pitchFamily="34" charset="0"/>
            </a:endParaRPr>
          </a:p>
          <a:p>
            <a:pPr marL="571500" lvl="1" indent="-342900" defTabSz="914400" eaLnBrk="0" fontAlgn="base" hangingPunct="0">
              <a:spcBef>
                <a:spcPct val="0"/>
              </a:spcBef>
              <a:spcAft>
                <a:spcPct val="0"/>
              </a:spcAft>
              <a:buSzTx/>
              <a:buFontTx/>
              <a:buAutoNum type="arabicPeriod"/>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defTabSz="914400" eaLnBrk="0" fontAlgn="base" hangingPunct="0">
              <a:spcBef>
                <a:spcPct val="0"/>
              </a:spcBef>
              <a:spcAft>
                <a:spcPct val="0"/>
              </a:spcAft>
              <a:buSzTx/>
            </a:pPr>
            <a:r>
              <a:rPr lang="en-US" altLang="en-US" sz="1800" dirty="0">
                <a:solidFill>
                  <a:schemeClr val="tx1"/>
                </a:solidFill>
                <a:latin typeface="Arial" panose="020B0604020202020204" pitchFamily="34" charset="0"/>
              </a:rPr>
              <a:t>It is recommend students use nametraining@outlook.com (bobtraining@outlook.com) which will be used           for the duration of	the class.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0" defTabSz="914400" eaLnBrk="0" fontAlgn="base" hangingPunct="0">
              <a:spcBef>
                <a:spcPct val="0"/>
              </a:spcBef>
              <a:spcAft>
                <a:spcPct val="0"/>
              </a:spcAft>
              <a:buSzTx/>
            </a:pPr>
            <a:r>
              <a:rPr lang="en-US" altLang="en-US" sz="1800" dirty="0">
                <a:solidFill>
                  <a:schemeClr val="tx1"/>
                </a:solidFill>
                <a:latin typeface="Arial" panose="020B0604020202020204" pitchFamily="34" charset="0"/>
              </a:rPr>
              <a:t>If this is your second Azure class just make it nametraining2@outlook.com and so on. </a:t>
            </a:r>
          </a:p>
          <a:p>
            <a:pPr lvl="0" defTabSz="914400" eaLnBrk="0" fontAlgn="base" hangingPunct="0">
              <a:spcBef>
                <a:spcPct val="0"/>
              </a:spcBef>
              <a:spcAft>
                <a:spcPct val="0"/>
              </a:spcAft>
              <a:buSzTx/>
            </a:pPr>
            <a:endParaRPr lang="en-US" altLang="en-US" sz="1800" dirty="0">
              <a:solidFill>
                <a:schemeClr val="tx1"/>
              </a:solidFill>
              <a:latin typeface="Arial" panose="020B0604020202020204" pitchFamily="34" charset="0"/>
            </a:endParaRPr>
          </a:p>
          <a:p>
            <a:pPr defTabSz="914400" eaLnBrk="0" fontAlgn="base" hangingPunct="0">
              <a:spcBef>
                <a:spcPct val="0"/>
              </a:spcBef>
              <a:spcAft>
                <a:spcPct val="0"/>
              </a:spcAft>
              <a:buSzTx/>
            </a:pPr>
            <a:r>
              <a:rPr lang="en-US" altLang="en-US" sz="1800" dirty="0">
                <a:solidFill>
                  <a:schemeClr val="tx1"/>
                </a:solidFill>
                <a:latin typeface="Arial" panose="020B0604020202020204" pitchFamily="34" charset="0"/>
              </a:rPr>
              <a:t>2. After your email account is created go to URL </a:t>
            </a:r>
            <a:r>
              <a:rPr lang="en-US" altLang="en-US" sz="1800" dirty="0">
                <a:solidFill>
                  <a:schemeClr val="tx1"/>
                </a:solidFill>
                <a:latin typeface="Arial" panose="020B0604020202020204" pitchFamily="34" charset="0"/>
                <a:hlinkClick r:id="rId4"/>
              </a:rPr>
              <a:t>https://www.microsoftazurepass.com</a:t>
            </a:r>
            <a:r>
              <a:rPr lang="en-US" altLang="en-US" sz="1800" dirty="0">
                <a:solidFill>
                  <a:schemeClr val="tx1"/>
                </a:solidFill>
                <a:latin typeface="Arial" panose="020B0604020202020204" pitchFamily="34" charset="0"/>
              </a:rPr>
              <a:t> to begin the step-by-step redemption process. </a:t>
            </a:r>
          </a:p>
          <a:p>
            <a:pPr lvl="0" defTabSz="914400" eaLnBrk="0" fontAlgn="base" hangingPunct="0">
              <a:spcBef>
                <a:spcPct val="0"/>
              </a:spcBef>
              <a:spcAft>
                <a:spcPct val="0"/>
              </a:spcAft>
              <a:buSzTx/>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F11C833D-699A-42E3-9EB0-52BFBDE98014}"/>
              </a:ext>
            </a:extLst>
          </p:cNvPr>
          <p:cNvPicPr>
            <a:picLocks noChangeAspect="1"/>
          </p:cNvPicPr>
          <p:nvPr/>
        </p:nvPicPr>
        <p:blipFill>
          <a:blip r:embed="rId5"/>
          <a:stretch>
            <a:fillRect/>
          </a:stretch>
        </p:blipFill>
        <p:spPr>
          <a:xfrm>
            <a:off x="5630835" y="1055789"/>
            <a:ext cx="4200000" cy="3276190"/>
          </a:xfrm>
          <a:prstGeom prst="rect">
            <a:avLst/>
          </a:prstGeom>
        </p:spPr>
      </p:pic>
    </p:spTree>
    <p:extLst>
      <p:ext uri="{BB962C8B-B14F-4D97-AF65-F5344CB8AC3E}">
        <p14:creationId xmlns:p14="http://schemas.microsoft.com/office/powerpoint/2010/main" val="380672446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10850722" cy="498598"/>
          </a:xfrm>
        </p:spPr>
        <p:txBody>
          <a:bodyPr/>
          <a:lstStyle/>
          <a:p>
            <a:r>
              <a:rPr lang="en-US" dirty="0"/>
              <a:t>Lesson 02: </a:t>
            </a:r>
            <a:r>
              <a:rPr lang="en-US" b="1" dirty="0"/>
              <a:t>Azure Alerts</a:t>
            </a:r>
            <a:endParaRPr lang="en-US" dirty="0"/>
          </a:p>
        </p:txBody>
      </p:sp>
    </p:spTree>
    <p:extLst>
      <p:ext uri="{BB962C8B-B14F-4D97-AF65-F5344CB8AC3E}">
        <p14:creationId xmlns:p14="http://schemas.microsoft.com/office/powerpoint/2010/main" val="193010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Monitor Alerts</a:t>
            </a:r>
          </a:p>
        </p:txBody>
      </p:sp>
      <p:sp>
        <p:nvSpPr>
          <p:cNvPr id="6" name="Text Placeholder 5"/>
          <p:cNvSpPr>
            <a:spLocks noGrp="1"/>
          </p:cNvSpPr>
          <p:nvPr>
            <p:ph type="body" sz="quarter" idx="10"/>
          </p:nvPr>
        </p:nvSpPr>
        <p:spPr>
          <a:xfrm>
            <a:off x="584200" y="4530729"/>
            <a:ext cx="11018520" cy="1465016"/>
          </a:xfrm>
        </p:spPr>
        <p:txBody>
          <a:bodyPr/>
          <a:lstStyle/>
          <a:p>
            <a:r>
              <a:rPr lang="en-US" dirty="0"/>
              <a:t>A unified authoring experience</a:t>
            </a:r>
          </a:p>
          <a:p>
            <a:r>
              <a:rPr lang="en-US" dirty="0"/>
              <a:t>Better creation workflow and fired alert notification</a:t>
            </a:r>
          </a:p>
          <a:p>
            <a:r>
              <a:rPr lang="en-US" dirty="0"/>
              <a:t>Consolidation into one view</a:t>
            </a:r>
          </a:p>
        </p:txBody>
      </p:sp>
      <p:pic>
        <p:nvPicPr>
          <p:cNvPr id="7" name="Picture 6" descr="Monitor Alerts screenshot. Required information is provided including: Subscription, Resource Group, and Time Range. ">
            <a:extLst>
              <a:ext uri="{FF2B5EF4-FFF2-40B4-BE49-F238E27FC236}">
                <a16:creationId xmlns:a16="http://schemas.microsoft.com/office/drawing/2014/main" id="{14741131-E22F-42CF-B0A9-EE061342E97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200" y="1435100"/>
            <a:ext cx="10451662" cy="2800569"/>
          </a:xfrm>
          <a:prstGeom prst="rect">
            <a:avLst/>
          </a:prstGeom>
          <a:noFill/>
          <a:ln>
            <a:solidFill>
              <a:schemeClr val="tx1"/>
            </a:solidFill>
          </a:ln>
        </p:spPr>
      </p:pic>
    </p:spTree>
    <p:extLst>
      <p:ext uri="{BB962C8B-B14F-4D97-AF65-F5344CB8AC3E}">
        <p14:creationId xmlns:p14="http://schemas.microsoft.com/office/powerpoint/2010/main" val="168048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Creating Alert Rules</a:t>
            </a:r>
          </a:p>
        </p:txBody>
      </p:sp>
      <p:sp>
        <p:nvSpPr>
          <p:cNvPr id="6" name="Text Placeholder 5"/>
          <p:cNvSpPr>
            <a:spLocks noGrp="1"/>
          </p:cNvSpPr>
          <p:nvPr>
            <p:ph type="body" sz="quarter" idx="10"/>
          </p:nvPr>
        </p:nvSpPr>
        <p:spPr>
          <a:xfrm>
            <a:off x="584200" y="3355072"/>
            <a:ext cx="11018520" cy="1465016"/>
          </a:xfrm>
        </p:spPr>
        <p:txBody>
          <a:bodyPr/>
          <a:lstStyle/>
          <a:p>
            <a:pPr marL="514350" indent="-514350">
              <a:buFont typeface="+mj-lt"/>
              <a:buAutoNum type="arabicPeriod"/>
            </a:pPr>
            <a:r>
              <a:rPr lang="en-US" dirty="0"/>
              <a:t>Define the alert condition with target, criteria, and logic</a:t>
            </a:r>
          </a:p>
          <a:p>
            <a:pPr marL="514350" indent="-514350">
              <a:buFont typeface="+mj-lt"/>
              <a:buAutoNum type="arabicPeriod"/>
            </a:pPr>
            <a:r>
              <a:rPr lang="en-US" dirty="0"/>
              <a:t>Define the alert details like rule name, description, and severity</a:t>
            </a:r>
          </a:p>
          <a:p>
            <a:pPr marL="514350" indent="-514350">
              <a:buFont typeface="+mj-lt"/>
              <a:buAutoNum type="arabicPeriod"/>
            </a:pPr>
            <a:r>
              <a:rPr lang="en-US" dirty="0"/>
              <a:t>Define the action group for notifications</a:t>
            </a:r>
          </a:p>
        </p:txBody>
      </p:sp>
      <p:pic>
        <p:nvPicPr>
          <p:cNvPr id="5" name="Picture 4" descr="Flowchart showing the three step process for creating an alert: 1) Define the alert condition, 2 Define the alert details, and 3) Define and action group.">
            <a:extLst>
              <a:ext uri="{FF2B5EF4-FFF2-40B4-BE49-F238E27FC236}">
                <a16:creationId xmlns:a16="http://schemas.microsoft.com/office/drawing/2014/main" id="{B91EF6D2-9C62-4BDB-BF27-DC1FF6E8A2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199" y="1435100"/>
            <a:ext cx="5970979" cy="1747487"/>
          </a:xfrm>
          <a:prstGeom prst="rect">
            <a:avLst/>
          </a:prstGeom>
          <a:noFill/>
        </p:spPr>
      </p:pic>
    </p:spTree>
    <p:extLst>
      <p:ext uri="{BB962C8B-B14F-4D97-AF65-F5344CB8AC3E}">
        <p14:creationId xmlns:p14="http://schemas.microsoft.com/office/powerpoint/2010/main" val="279353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Action Groups</a:t>
            </a:r>
          </a:p>
        </p:txBody>
      </p:sp>
      <p:sp>
        <p:nvSpPr>
          <p:cNvPr id="6" name="Text Placeholder 5"/>
          <p:cNvSpPr>
            <a:spLocks noGrp="1"/>
          </p:cNvSpPr>
          <p:nvPr>
            <p:ph type="body" sz="quarter" idx="10"/>
          </p:nvPr>
        </p:nvSpPr>
        <p:spPr>
          <a:xfrm>
            <a:off x="584200" y="4373134"/>
            <a:ext cx="11018520" cy="1895904"/>
          </a:xfrm>
        </p:spPr>
        <p:txBody>
          <a:bodyPr/>
          <a:lstStyle/>
          <a:p>
            <a:r>
              <a:rPr lang="en-US" dirty="0"/>
              <a:t>Configure a list of actions to take when the alert is triggered</a:t>
            </a:r>
          </a:p>
          <a:p>
            <a:r>
              <a:rPr lang="en-US" dirty="0"/>
              <a:t>Ensures the same actions are taken each time an alert is triggered</a:t>
            </a:r>
          </a:p>
          <a:p>
            <a:r>
              <a:rPr lang="en-US" dirty="0"/>
              <a:t>Action types: Email/</a:t>
            </a:r>
            <a:r>
              <a:rPr lang="en-US" u="sng" dirty="0">
                <a:hlinkClick r:id="rId3"/>
              </a:rPr>
              <a:t>SMS</a:t>
            </a:r>
            <a:r>
              <a:rPr lang="en-US" dirty="0"/>
              <a:t>/Push/Voice, </a:t>
            </a:r>
            <a:r>
              <a:rPr lang="en-US" u="sng" dirty="0">
                <a:hlinkClick r:id="rId4"/>
              </a:rPr>
              <a:t>Logic App</a:t>
            </a:r>
            <a:r>
              <a:rPr lang="en-US" dirty="0"/>
              <a:t>, </a:t>
            </a:r>
            <a:r>
              <a:rPr lang="en-US" u="sng" dirty="0">
                <a:hlinkClick r:id="rId5"/>
              </a:rPr>
              <a:t>Webhook</a:t>
            </a:r>
            <a:r>
              <a:rPr lang="en-US" dirty="0"/>
              <a:t>, </a:t>
            </a:r>
            <a:r>
              <a:rPr lang="en-US" u="sng" dirty="0">
                <a:hlinkClick r:id="rId6"/>
              </a:rPr>
              <a:t>IT Service Management</a:t>
            </a:r>
            <a:r>
              <a:rPr lang="en-US" dirty="0"/>
              <a:t>, or Automation Runbook</a:t>
            </a:r>
          </a:p>
        </p:txBody>
      </p:sp>
      <p:pic>
        <p:nvPicPr>
          <p:cNvPr id="5" name="Picture 4" descr="Actions groups screenshot. Three actions are shown: Email/SMS/Push/Voice, Webhook, and Automation Runbook.">
            <a:extLst>
              <a:ext uri="{FF2B5EF4-FFF2-40B4-BE49-F238E27FC236}">
                <a16:creationId xmlns:a16="http://schemas.microsoft.com/office/drawing/2014/main" id="{D2C699C1-BDED-4337-90E2-16262770995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84200" y="1442720"/>
            <a:ext cx="3869055" cy="1822994"/>
          </a:xfrm>
          <a:prstGeom prst="rect">
            <a:avLst/>
          </a:prstGeom>
          <a:noFill/>
          <a:ln>
            <a:solidFill>
              <a:schemeClr val="tx1"/>
            </a:solidFill>
          </a:ln>
        </p:spPr>
      </p:pic>
      <p:pic>
        <p:nvPicPr>
          <p:cNvPr id="8" name="Picture 7" descr="Screenshot of the Email/SMS/Push/Voice selections including: Name, Email checkbox, and SMS checkbox. ">
            <a:extLst>
              <a:ext uri="{FF2B5EF4-FFF2-40B4-BE49-F238E27FC236}">
                <a16:creationId xmlns:a16="http://schemas.microsoft.com/office/drawing/2014/main" id="{30D2F147-E859-40BE-A64D-EA2F20B7EE0C}"/>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841225" y="1435100"/>
            <a:ext cx="3362152" cy="2495632"/>
          </a:xfrm>
          <a:prstGeom prst="rect">
            <a:avLst/>
          </a:prstGeom>
          <a:noFill/>
          <a:ln>
            <a:solidFill>
              <a:schemeClr val="tx1"/>
            </a:solidFill>
          </a:ln>
        </p:spPr>
      </p:pic>
      <p:cxnSp>
        <p:nvCxnSpPr>
          <p:cNvPr id="3" name="Straight Arrow Connector 2">
            <a:extLst>
              <a:ext uri="{FF2B5EF4-FFF2-40B4-BE49-F238E27FC236}">
                <a16:creationId xmlns:a16="http://schemas.microsoft.com/office/drawing/2014/main" id="{D90480F7-077B-4F81-A1AE-1F6BD555B9CF}"/>
              </a:ext>
            </a:extLst>
          </p:cNvPr>
          <p:cNvCxnSpPr/>
          <p:nvPr/>
        </p:nvCxnSpPr>
        <p:spPr>
          <a:xfrm>
            <a:off x="2790701" y="2303813"/>
            <a:ext cx="2885704" cy="0"/>
          </a:xfrm>
          <a:prstGeom prst="straightConnector1">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50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Signal Types and Metrics</a:t>
            </a:r>
          </a:p>
        </p:txBody>
      </p:sp>
      <p:sp>
        <p:nvSpPr>
          <p:cNvPr id="6" name="Text Placeholder 5"/>
          <p:cNvSpPr>
            <a:spLocks noGrp="1"/>
          </p:cNvSpPr>
          <p:nvPr>
            <p:ph type="body" sz="quarter" idx="10"/>
          </p:nvPr>
        </p:nvSpPr>
        <p:spPr>
          <a:xfrm>
            <a:off x="584200" y="1435497"/>
            <a:ext cx="5555343" cy="2308324"/>
          </a:xfrm>
        </p:spPr>
        <p:txBody>
          <a:bodyPr/>
          <a:lstStyle/>
          <a:p>
            <a:pPr lvl="0"/>
            <a:r>
              <a:rPr lang="en-US" dirty="0"/>
              <a:t>Improved latency</a:t>
            </a:r>
          </a:p>
          <a:p>
            <a:pPr lvl="0"/>
            <a:r>
              <a:rPr lang="en-US" dirty="0"/>
              <a:t>Support for multi-dimensional metrics</a:t>
            </a:r>
          </a:p>
          <a:p>
            <a:pPr lvl="0"/>
            <a:r>
              <a:rPr lang="en-US" dirty="0"/>
              <a:t>More control over metric conditions</a:t>
            </a:r>
          </a:p>
          <a:p>
            <a:pPr lvl="0"/>
            <a:r>
              <a:rPr lang="en-US" dirty="0"/>
              <a:t>Combined monitoring of multiple metrics</a:t>
            </a:r>
          </a:p>
          <a:p>
            <a:pPr lvl="0"/>
            <a:r>
              <a:rPr lang="en-US" dirty="0"/>
              <a:t>Metrics from Logs </a:t>
            </a:r>
          </a:p>
        </p:txBody>
      </p:sp>
      <p:pic>
        <p:nvPicPr>
          <p:cNvPr id="5" name="Picture 4" descr="Screenshot of the Configure Signal Logic page. Two Signal Types are shown: Metric and Activity Log. Signal Names include: Used Capacity, Transactions, and All Administrative operations. ">
            <a:extLst>
              <a:ext uri="{FF2B5EF4-FFF2-40B4-BE49-F238E27FC236}">
                <a16:creationId xmlns:a16="http://schemas.microsoft.com/office/drawing/2014/main" id="{681FEF2D-B8C6-4976-8657-520A99FFD8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58297" y="1450430"/>
            <a:ext cx="5351092" cy="4004513"/>
          </a:xfrm>
          <a:prstGeom prst="rect">
            <a:avLst/>
          </a:prstGeom>
          <a:noFill/>
          <a:ln>
            <a:solidFill>
              <a:schemeClr val="tx1"/>
            </a:solidFill>
          </a:ln>
        </p:spPr>
      </p:pic>
    </p:spTree>
    <p:extLst>
      <p:ext uri="{BB962C8B-B14F-4D97-AF65-F5344CB8AC3E}">
        <p14:creationId xmlns:p14="http://schemas.microsoft.com/office/powerpoint/2010/main" val="57614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Lab 3A:</a:t>
            </a:r>
            <a:r>
              <a:rPr lang="en-US" dirty="0"/>
              <a:t> Alerts</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2191369"/>
          </a:xfrm>
        </p:spPr>
        <p:txBody>
          <a:bodyPr/>
          <a:lstStyle/>
          <a:p>
            <a:r>
              <a:rPr lang="en-US" dirty="0"/>
              <a:t>Audit and receive notifications about important actions in your Azure subscription</a:t>
            </a:r>
          </a:p>
          <a:p>
            <a:pPr lvl="1"/>
            <a:r>
              <a:rPr lang="en-US" sz="2400" dirty="0"/>
              <a:t>Create a network security group</a:t>
            </a:r>
          </a:p>
          <a:p>
            <a:pPr lvl="1"/>
            <a:r>
              <a:rPr lang="en-US" sz="2400" dirty="0"/>
              <a:t>Browse the Activity Log in the portal</a:t>
            </a:r>
          </a:p>
          <a:p>
            <a:pPr lvl="1"/>
            <a:r>
              <a:rPr lang="en-US" sz="2400" dirty="0"/>
              <a:t>Browse an event in the Activity log</a:t>
            </a:r>
          </a:p>
        </p:txBody>
      </p:sp>
    </p:spTree>
    <p:extLst>
      <p:ext uri="{BB962C8B-B14F-4D97-AF65-F5344CB8AC3E}">
        <p14:creationId xmlns:p14="http://schemas.microsoft.com/office/powerpoint/2010/main" val="42198007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10850722" cy="498598"/>
          </a:xfrm>
        </p:spPr>
        <p:txBody>
          <a:bodyPr/>
          <a:lstStyle/>
          <a:p>
            <a:r>
              <a:rPr lang="en-US" dirty="0"/>
              <a:t>Lesson 03: </a:t>
            </a:r>
            <a:r>
              <a:rPr lang="en-US" b="1" dirty="0"/>
              <a:t>Azure Activity Log</a:t>
            </a:r>
            <a:endParaRPr lang="en-US" dirty="0"/>
          </a:p>
        </p:txBody>
      </p:sp>
    </p:spTree>
    <p:extLst>
      <p:ext uri="{BB962C8B-B14F-4D97-AF65-F5344CB8AC3E}">
        <p14:creationId xmlns:p14="http://schemas.microsoft.com/office/powerpoint/2010/main" val="249899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Overview of </a:t>
            </a:r>
            <a:r>
              <a:rPr lang="en-US" b="1" dirty="0">
                <a:hlinkClick r:id="rId3"/>
              </a:rPr>
              <a:t>Activity Log</a:t>
            </a:r>
            <a:endParaRPr lang="en-US" b="1" dirty="0"/>
          </a:p>
        </p:txBody>
      </p:sp>
      <p:sp>
        <p:nvSpPr>
          <p:cNvPr id="6" name="Text Placeholder 5"/>
          <p:cNvSpPr>
            <a:spLocks noGrp="1"/>
          </p:cNvSpPr>
          <p:nvPr>
            <p:ph type="body" sz="quarter" idx="10"/>
          </p:nvPr>
        </p:nvSpPr>
        <p:spPr>
          <a:xfrm>
            <a:off x="584200" y="1708630"/>
            <a:ext cx="5948485" cy="3360920"/>
          </a:xfrm>
        </p:spPr>
        <p:txBody>
          <a:bodyPr/>
          <a:lstStyle/>
          <a:p>
            <a:pPr lvl="0"/>
            <a:r>
              <a:rPr lang="en-US" dirty="0"/>
              <a:t>Send data to Log Analytics for advanced search and alerts</a:t>
            </a:r>
          </a:p>
          <a:p>
            <a:pPr lvl="0"/>
            <a:r>
              <a:rPr lang="en-US" dirty="0"/>
              <a:t>Query or manage events in the Portal, PowerShell, CLI, and REST API</a:t>
            </a:r>
          </a:p>
          <a:p>
            <a:pPr lvl="0"/>
            <a:r>
              <a:rPr lang="en-US" dirty="0"/>
              <a:t>Stream information to Event Hub</a:t>
            </a:r>
          </a:p>
          <a:p>
            <a:pPr lvl="0"/>
            <a:r>
              <a:rPr lang="en-US" dirty="0"/>
              <a:t>Archive data to a storage account</a:t>
            </a:r>
          </a:p>
          <a:p>
            <a:pPr lvl="0"/>
            <a:r>
              <a:rPr lang="en-US" dirty="0"/>
              <a:t>Analyze data with Power BI</a:t>
            </a:r>
          </a:p>
        </p:txBody>
      </p:sp>
      <p:pic>
        <p:nvPicPr>
          <p:cNvPr id="7" name="Picture 6" descr="Image showing the Activity Log interfaces with OMS Log Analytics, Event Hubs, Power BI, Azure Storage, Email, WebHooks, Azure Portal, PowerShell, CLI, and REST API.">
            <a:extLst>
              <a:ext uri="{FF2B5EF4-FFF2-40B4-BE49-F238E27FC236}">
                <a16:creationId xmlns:a16="http://schemas.microsoft.com/office/drawing/2014/main" id="{0C789C0D-8198-43AB-9D23-9646E7434E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32685" y="1387366"/>
            <a:ext cx="5543701" cy="4122785"/>
          </a:xfrm>
          <a:prstGeom prst="rect">
            <a:avLst/>
          </a:prstGeom>
          <a:noFill/>
          <a:ln>
            <a:solidFill>
              <a:schemeClr val="dk1"/>
            </a:solidFill>
          </a:ln>
        </p:spPr>
      </p:pic>
    </p:spTree>
    <p:extLst>
      <p:ext uri="{BB962C8B-B14F-4D97-AF65-F5344CB8AC3E}">
        <p14:creationId xmlns:p14="http://schemas.microsoft.com/office/powerpoint/2010/main" val="184764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Activity Log</a:t>
            </a:r>
          </a:p>
        </p:txBody>
      </p:sp>
      <p:pic>
        <p:nvPicPr>
          <p:cNvPr id="2" name="Picture 1" descr="Diagram as used in the video, showing Activity Log is part of the Azure platform and along with Diagnostic Logs has options for querying, archiving, routing, and managing these logs. ">
            <a:extLst>
              <a:ext uri="{FF2B5EF4-FFF2-40B4-BE49-F238E27FC236}">
                <a16:creationId xmlns:a16="http://schemas.microsoft.com/office/drawing/2014/main" id="{E1002484-4484-498B-8E02-23C11A6AF52E}"/>
              </a:ext>
            </a:extLst>
          </p:cNvPr>
          <p:cNvPicPr>
            <a:picLocks noChangeAspect="1"/>
          </p:cNvPicPr>
          <p:nvPr/>
        </p:nvPicPr>
        <p:blipFill>
          <a:blip r:embed="rId3"/>
          <a:stretch>
            <a:fillRect/>
          </a:stretch>
        </p:blipFill>
        <p:spPr>
          <a:xfrm>
            <a:off x="825718" y="1309625"/>
            <a:ext cx="9258300" cy="5114925"/>
          </a:xfrm>
          <a:prstGeom prst="rect">
            <a:avLst/>
          </a:prstGeom>
        </p:spPr>
      </p:pic>
    </p:spTree>
    <p:extLst>
      <p:ext uri="{BB962C8B-B14F-4D97-AF65-F5344CB8AC3E}">
        <p14:creationId xmlns:p14="http://schemas.microsoft.com/office/powerpoint/2010/main" val="270528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Query the Activity Log</a:t>
            </a:r>
          </a:p>
        </p:txBody>
      </p:sp>
      <p:sp>
        <p:nvSpPr>
          <p:cNvPr id="6" name="Text Placeholder 5"/>
          <p:cNvSpPr>
            <a:spLocks noGrp="1"/>
          </p:cNvSpPr>
          <p:nvPr>
            <p:ph type="body" sz="quarter" idx="10"/>
          </p:nvPr>
        </p:nvSpPr>
        <p:spPr>
          <a:xfrm>
            <a:off x="584200" y="4613857"/>
            <a:ext cx="11018520" cy="1292662"/>
          </a:xfrm>
        </p:spPr>
        <p:txBody>
          <a:bodyPr/>
          <a:lstStyle/>
          <a:p>
            <a:pPr lvl="0"/>
            <a:r>
              <a:rPr lang="en-US" dirty="0"/>
              <a:t>Filter by: Subscription, Resource group, Resource (name), Resource type, Operation name, Timespan, Category, Severity, and Event initiated by </a:t>
            </a:r>
          </a:p>
        </p:txBody>
      </p:sp>
      <p:pic>
        <p:nvPicPr>
          <p:cNvPr id="5" name="Picture 4" descr="Screenshot of the Activity Log selections including: Subscription, Resource Group, Resource, Resource Type, Operation, Timespan, Event Category, Event Severity, Event initiated by, and Search. ">
            <a:extLst>
              <a:ext uri="{FF2B5EF4-FFF2-40B4-BE49-F238E27FC236}">
                <a16:creationId xmlns:a16="http://schemas.microsoft.com/office/drawing/2014/main" id="{CEFC25B9-9815-4B7A-8C63-9AC62A8630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200" y="1435100"/>
            <a:ext cx="11025188" cy="2923144"/>
          </a:xfrm>
          <a:prstGeom prst="rect">
            <a:avLst/>
          </a:prstGeom>
          <a:noFill/>
          <a:ln>
            <a:solidFill>
              <a:schemeClr val="tx1"/>
            </a:solidFill>
          </a:ln>
        </p:spPr>
      </p:pic>
    </p:spTree>
    <p:extLst>
      <p:ext uri="{BB962C8B-B14F-4D97-AF65-F5344CB8AC3E}">
        <p14:creationId xmlns:p14="http://schemas.microsoft.com/office/powerpoint/2010/main" val="406613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Lab 0: Optional Install Windows 10 VM</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586390" y="1434370"/>
            <a:ext cx="11022998" cy="2068259"/>
          </a:xfrm>
        </p:spPr>
        <p:txBody>
          <a:bodyPr/>
          <a:lstStyle/>
          <a:p>
            <a:pPr marL="457200" indent="-457200">
              <a:buFont typeface="Arial" panose="020B0604020202020204" pitchFamily="34" charset="0"/>
              <a:buChar char="•"/>
            </a:pPr>
            <a:r>
              <a:rPr lang="en-US" sz="2400" dirty="0"/>
              <a:t>If you are unable to install apps on your PC then you can create one to do some or all of the labs in.</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530FA114-F823-443A-B14B-32EA7F69E514}"/>
              </a:ext>
            </a:extLst>
          </p:cNvPr>
          <p:cNvSpPr txBox="1"/>
          <p:nvPr/>
        </p:nvSpPr>
        <p:spPr>
          <a:xfrm>
            <a:off x="967563" y="48378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3176502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Event Categories</a:t>
            </a:r>
          </a:p>
        </p:txBody>
      </p:sp>
      <p:sp>
        <p:nvSpPr>
          <p:cNvPr id="6" name="Text Placeholder 5"/>
          <p:cNvSpPr>
            <a:spLocks noGrp="1"/>
          </p:cNvSpPr>
          <p:nvPr>
            <p:ph type="body" sz="quarter" idx="10"/>
          </p:nvPr>
        </p:nvSpPr>
        <p:spPr>
          <a:xfrm>
            <a:off x="584200" y="1708630"/>
            <a:ext cx="6101608" cy="3964162"/>
          </a:xfrm>
        </p:spPr>
        <p:txBody>
          <a:bodyPr/>
          <a:lstStyle/>
          <a:p>
            <a:pPr lvl="0"/>
            <a:r>
              <a:rPr lang="en-US" dirty="0"/>
              <a:t>Administrative events</a:t>
            </a:r>
          </a:p>
          <a:p>
            <a:pPr lvl="0"/>
            <a:r>
              <a:rPr lang="en-US" dirty="0"/>
              <a:t>Service health events with status</a:t>
            </a:r>
          </a:p>
          <a:p>
            <a:pPr lvl="0"/>
            <a:r>
              <a:rPr lang="en-US" dirty="0"/>
              <a:t>Alert events</a:t>
            </a:r>
          </a:p>
          <a:p>
            <a:pPr lvl="0"/>
            <a:r>
              <a:rPr lang="en-US" dirty="0"/>
              <a:t>Autoscale events</a:t>
            </a:r>
          </a:p>
          <a:p>
            <a:pPr lvl="0"/>
            <a:r>
              <a:rPr lang="en-US" dirty="0"/>
              <a:t>Usage recommendations</a:t>
            </a:r>
          </a:p>
          <a:p>
            <a:pPr lvl="0"/>
            <a:r>
              <a:rPr lang="en-US" dirty="0"/>
              <a:t>Security events</a:t>
            </a:r>
          </a:p>
          <a:p>
            <a:pPr lvl="0"/>
            <a:r>
              <a:rPr lang="en-US" dirty="0"/>
              <a:t>Policy and Resource Health (reserved)</a:t>
            </a:r>
          </a:p>
        </p:txBody>
      </p:sp>
      <p:pic>
        <p:nvPicPr>
          <p:cNvPr id="5" name="Picture 4" descr="Screenshot of the Event categories drop-down. Selections include: All, Administrative, Secuirity, Service Health (selected), Alert, Recommendation, Policy, Autoscale, and Resource Health. ">
            <a:extLst>
              <a:ext uri="{FF2B5EF4-FFF2-40B4-BE49-F238E27FC236}">
                <a16:creationId xmlns:a16="http://schemas.microsoft.com/office/drawing/2014/main" id="{915C9FE4-9B0C-4AA1-B97C-275A472F20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88134" y="1435100"/>
            <a:ext cx="4521254" cy="4169493"/>
          </a:xfrm>
          <a:prstGeom prst="rect">
            <a:avLst/>
          </a:prstGeom>
          <a:noFill/>
          <a:ln>
            <a:solidFill>
              <a:schemeClr val="dk1"/>
            </a:solidFill>
          </a:ln>
        </p:spPr>
      </p:pic>
    </p:spTree>
    <p:extLst>
      <p:ext uri="{BB962C8B-B14F-4D97-AF65-F5344CB8AC3E}">
        <p14:creationId xmlns:p14="http://schemas.microsoft.com/office/powerpoint/2010/main" val="332306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Activity Log and Log Analytics</a:t>
            </a:r>
          </a:p>
        </p:txBody>
      </p:sp>
      <p:sp>
        <p:nvSpPr>
          <p:cNvPr id="6" name="Text Placeholder 5"/>
          <p:cNvSpPr>
            <a:spLocks noGrp="1"/>
          </p:cNvSpPr>
          <p:nvPr>
            <p:ph type="body" sz="quarter" idx="10"/>
          </p:nvPr>
        </p:nvSpPr>
        <p:spPr>
          <a:xfrm>
            <a:off x="584200" y="4613857"/>
            <a:ext cx="11018520" cy="1982081"/>
          </a:xfrm>
        </p:spPr>
        <p:txBody>
          <a:bodyPr/>
          <a:lstStyle/>
          <a:p>
            <a:pPr lvl="0"/>
            <a:r>
              <a:rPr lang="en-US" dirty="0"/>
              <a:t>Analyze the activity logs with pre-defined views</a:t>
            </a:r>
          </a:p>
          <a:p>
            <a:pPr lvl="0"/>
            <a:r>
              <a:rPr lang="en-US" dirty="0"/>
              <a:t>Analyze and search activity logs from multiple Azure subscriptions</a:t>
            </a:r>
          </a:p>
          <a:p>
            <a:pPr lvl="0"/>
            <a:r>
              <a:rPr lang="en-US" dirty="0"/>
              <a:t>See operational activities aggregated by status</a:t>
            </a:r>
          </a:p>
          <a:p>
            <a:pPr lvl="0"/>
            <a:r>
              <a:rPr lang="en-US" dirty="0"/>
              <a:t>View trends of activities happening on each of your Azure services</a:t>
            </a:r>
          </a:p>
        </p:txBody>
      </p:sp>
      <p:pic>
        <p:nvPicPr>
          <p:cNvPr id="7" name="Picture 6" descr="The Log Analytics blade is shown. The Azure Activity Log and Subscription are selected. ">
            <a:extLst>
              <a:ext uri="{FF2B5EF4-FFF2-40B4-BE49-F238E27FC236}">
                <a16:creationId xmlns:a16="http://schemas.microsoft.com/office/drawing/2014/main" id="{0406B1E8-2290-4E39-A1C9-36D4068FD660}"/>
              </a:ext>
            </a:extLst>
          </p:cNvPr>
          <p:cNvPicPr/>
          <p:nvPr/>
        </p:nvPicPr>
        <p:blipFill>
          <a:blip r:embed="rId3"/>
          <a:stretch>
            <a:fillRect/>
          </a:stretch>
        </p:blipFill>
        <p:spPr>
          <a:xfrm>
            <a:off x="1106715" y="1435100"/>
            <a:ext cx="10103592" cy="2887518"/>
          </a:xfrm>
          <a:prstGeom prst="rect">
            <a:avLst/>
          </a:prstGeom>
        </p:spPr>
      </p:pic>
    </p:spTree>
    <p:extLst>
      <p:ext uri="{BB962C8B-B14F-4D97-AF65-F5344CB8AC3E}">
        <p14:creationId xmlns:p14="http://schemas.microsoft.com/office/powerpoint/2010/main" val="5609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Collect Across Subscriptions</a:t>
            </a:r>
          </a:p>
        </p:txBody>
      </p:sp>
      <p:sp>
        <p:nvSpPr>
          <p:cNvPr id="6" name="Text Placeholder 5"/>
          <p:cNvSpPr>
            <a:spLocks noGrp="1"/>
          </p:cNvSpPr>
          <p:nvPr>
            <p:ph type="body" sz="quarter" idx="10"/>
          </p:nvPr>
        </p:nvSpPr>
        <p:spPr>
          <a:xfrm>
            <a:off x="584200" y="4613857"/>
            <a:ext cx="11018520" cy="1378839"/>
          </a:xfrm>
        </p:spPr>
        <p:txBody>
          <a:bodyPr/>
          <a:lstStyle/>
          <a:p>
            <a:r>
              <a:rPr lang="en-US" dirty="0"/>
              <a:t>Low latency and minimal coding</a:t>
            </a:r>
          </a:p>
          <a:p>
            <a:r>
              <a:rPr lang="en-US" dirty="0"/>
              <a:t>Azure Activity Log sends events to an </a:t>
            </a:r>
            <a:r>
              <a:rPr lang="en-US" u="sng" dirty="0">
                <a:hlinkClick r:id="rId3"/>
              </a:rPr>
              <a:t>Event Hub</a:t>
            </a:r>
            <a:r>
              <a:rPr lang="en-US" dirty="0"/>
              <a:t> where a </a:t>
            </a:r>
            <a:r>
              <a:rPr lang="en-US" u="sng" dirty="0">
                <a:hlinkClick r:id="rId4"/>
              </a:rPr>
              <a:t>Logic App</a:t>
            </a:r>
            <a:r>
              <a:rPr lang="en-US" dirty="0"/>
              <a:t> sends them to your Log Analytics workspace</a:t>
            </a:r>
          </a:p>
        </p:txBody>
      </p:sp>
      <p:pic>
        <p:nvPicPr>
          <p:cNvPr id="5" name="Picture 4" descr="Flowchart. Left to right: Activity log, event hub, logic app, and log analytics. ">
            <a:extLst>
              <a:ext uri="{FF2B5EF4-FFF2-40B4-BE49-F238E27FC236}">
                <a16:creationId xmlns:a16="http://schemas.microsoft.com/office/drawing/2014/main" id="{229B1E7F-6A26-4F1B-825C-61FB3FA9FF3C}"/>
              </a:ext>
            </a:extLst>
          </p:cNvPr>
          <p:cNvPicPr/>
          <p:nvPr/>
        </p:nvPicPr>
        <p:blipFill>
          <a:blip r:embed="rId5"/>
          <a:stretch>
            <a:fillRect/>
          </a:stretch>
        </p:blipFill>
        <p:spPr>
          <a:xfrm>
            <a:off x="584199" y="1435100"/>
            <a:ext cx="10914117" cy="2422197"/>
          </a:xfrm>
          <a:prstGeom prst="rect">
            <a:avLst/>
          </a:prstGeom>
        </p:spPr>
      </p:pic>
    </p:spTree>
    <p:extLst>
      <p:ext uri="{BB962C8B-B14F-4D97-AF65-F5344CB8AC3E}">
        <p14:creationId xmlns:p14="http://schemas.microsoft.com/office/powerpoint/2010/main" val="71355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Lab 3B:</a:t>
            </a:r>
            <a:r>
              <a:rPr lang="en-US" dirty="0"/>
              <a:t> Activity Log</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2794611"/>
          </a:xfrm>
        </p:spPr>
        <p:txBody>
          <a:bodyPr/>
          <a:lstStyle/>
          <a:p>
            <a:r>
              <a:rPr lang="en-US" dirty="0"/>
              <a:t>Configure activity logs in the Azure portal</a:t>
            </a:r>
          </a:p>
          <a:p>
            <a:pPr lvl="1"/>
            <a:r>
              <a:rPr lang="en-US" sz="2400" u="sng" dirty="0">
                <a:hlinkClick r:id="rId4"/>
              </a:rPr>
              <a:t>Create an activity log alert</a:t>
            </a:r>
            <a:endParaRPr lang="en-US" sz="2400" dirty="0"/>
          </a:p>
          <a:p>
            <a:pPr lvl="1"/>
            <a:r>
              <a:rPr lang="en-US" sz="2400" u="sng" dirty="0">
                <a:hlinkClick r:id="rId5"/>
              </a:rPr>
              <a:t>View the Activity Log in the Azure portal</a:t>
            </a:r>
            <a:endParaRPr lang="en-US" sz="2400" dirty="0"/>
          </a:p>
          <a:p>
            <a:pPr lvl="1"/>
            <a:r>
              <a:rPr lang="en-US" sz="2400" u="sng" dirty="0">
                <a:hlinkClick r:id="rId6"/>
              </a:rPr>
              <a:t>Configure log profiles using the Azure portal</a:t>
            </a:r>
            <a:endParaRPr lang="en-US" sz="2400" u="sng" dirty="0"/>
          </a:p>
          <a:p>
            <a:pPr lvl="1"/>
            <a:endParaRPr lang="en-US" sz="2400" u="sng" dirty="0"/>
          </a:p>
          <a:p>
            <a:pPr marL="0" indent="0">
              <a:buNone/>
            </a:pPr>
            <a:endParaRPr lang="en-US" sz="3200" dirty="0"/>
          </a:p>
        </p:txBody>
      </p:sp>
    </p:spTree>
    <p:extLst>
      <p:ext uri="{BB962C8B-B14F-4D97-AF65-F5344CB8AC3E}">
        <p14:creationId xmlns:p14="http://schemas.microsoft.com/office/powerpoint/2010/main" val="115949205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598003"/>
            <a:ext cx="4167887" cy="1661993"/>
          </a:xfrm>
        </p:spPr>
        <p:txBody>
          <a:bodyPr/>
          <a:lstStyle/>
          <a:p>
            <a:r>
              <a:rPr lang="en-US" dirty="0"/>
              <a:t>AZ-100.1</a:t>
            </a:r>
            <a:br>
              <a:rPr lang="en-US" dirty="0"/>
            </a:br>
            <a:r>
              <a:rPr lang="en-US" dirty="0"/>
              <a:t>Module 04: Log Analytics</a:t>
            </a:r>
          </a:p>
        </p:txBody>
      </p:sp>
    </p:spTree>
    <p:extLst>
      <p:ext uri="{BB962C8B-B14F-4D97-AF65-F5344CB8AC3E}">
        <p14:creationId xmlns:p14="http://schemas.microsoft.com/office/powerpoint/2010/main" val="251826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10850722" cy="498598"/>
          </a:xfrm>
        </p:spPr>
        <p:txBody>
          <a:bodyPr/>
          <a:lstStyle/>
          <a:p>
            <a:r>
              <a:rPr lang="en-US" dirty="0"/>
              <a:t>Lesson 01: </a:t>
            </a:r>
            <a:r>
              <a:rPr lang="en-US" b="1" dirty="0"/>
              <a:t>Introduction to Log Analytics</a:t>
            </a:r>
            <a:endParaRPr lang="en-US" dirty="0"/>
          </a:p>
        </p:txBody>
      </p:sp>
    </p:spTree>
    <p:extLst>
      <p:ext uri="{BB962C8B-B14F-4D97-AF65-F5344CB8AC3E}">
        <p14:creationId xmlns:p14="http://schemas.microsoft.com/office/powerpoint/2010/main" val="10037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descr="Screenshot of the Overview page where each Log Analytics workspace, discussed in the video, displays a tile for each solution installed in the workspace."/>
          <p:cNvSpPr>
            <a:spLocks noGrp="1"/>
          </p:cNvSpPr>
          <p:nvPr>
            <p:ph type="title"/>
          </p:nvPr>
        </p:nvSpPr>
        <p:spPr>
          <a:xfrm>
            <a:off x="552637" y="433450"/>
            <a:ext cx="11018520" cy="553998"/>
          </a:xfrm>
        </p:spPr>
        <p:txBody>
          <a:bodyPr/>
          <a:lstStyle/>
          <a:p>
            <a:r>
              <a:rPr lang="en-US" dirty="0"/>
              <a:t>Log Analytics</a:t>
            </a:r>
          </a:p>
        </p:txBody>
      </p:sp>
      <p:pic>
        <p:nvPicPr>
          <p:cNvPr id="3" name="Picture 2" descr="A screenshot of a cell phone&#10;&#10;Description generated with very high confidence">
            <a:extLst>
              <a:ext uri="{FF2B5EF4-FFF2-40B4-BE49-F238E27FC236}">
                <a16:creationId xmlns:a16="http://schemas.microsoft.com/office/drawing/2014/main" id="{45F738A7-ABFF-4A28-B838-0A5543F6FFC9}"/>
              </a:ext>
            </a:extLst>
          </p:cNvPr>
          <p:cNvPicPr>
            <a:picLocks noChangeAspect="1"/>
          </p:cNvPicPr>
          <p:nvPr/>
        </p:nvPicPr>
        <p:blipFill>
          <a:blip r:embed="rId3"/>
          <a:stretch>
            <a:fillRect/>
          </a:stretch>
        </p:blipFill>
        <p:spPr>
          <a:xfrm>
            <a:off x="648685" y="1223802"/>
            <a:ext cx="10495238" cy="5314286"/>
          </a:xfrm>
          <a:prstGeom prst="rect">
            <a:avLst/>
          </a:prstGeom>
        </p:spPr>
      </p:pic>
    </p:spTree>
    <p:extLst>
      <p:ext uri="{BB962C8B-B14F-4D97-AF65-F5344CB8AC3E}">
        <p14:creationId xmlns:p14="http://schemas.microsoft.com/office/powerpoint/2010/main" val="314359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B8E15-07CC-4B42-AB9F-9162C9F776EB}"/>
              </a:ext>
            </a:extLst>
          </p:cNvPr>
          <p:cNvSpPr>
            <a:spLocks noGrp="1"/>
          </p:cNvSpPr>
          <p:nvPr>
            <p:ph type="title"/>
          </p:nvPr>
        </p:nvSpPr>
        <p:spPr/>
        <p:txBody>
          <a:bodyPr/>
          <a:lstStyle/>
          <a:p>
            <a:r>
              <a:rPr lang="en-US" dirty="0"/>
              <a:t>Log Analytics Scenarios</a:t>
            </a:r>
          </a:p>
        </p:txBody>
      </p:sp>
      <p:sp>
        <p:nvSpPr>
          <p:cNvPr id="5" name="Text Placeholder 4">
            <a:extLst>
              <a:ext uri="{FF2B5EF4-FFF2-40B4-BE49-F238E27FC236}">
                <a16:creationId xmlns:a16="http://schemas.microsoft.com/office/drawing/2014/main" id="{3DEAA8B7-AEE0-4F9F-8258-1619B1132534}"/>
              </a:ext>
            </a:extLst>
          </p:cNvPr>
          <p:cNvSpPr>
            <a:spLocks noGrp="1"/>
          </p:cNvSpPr>
          <p:nvPr>
            <p:ph type="body" sz="quarter" idx="10"/>
          </p:nvPr>
        </p:nvSpPr>
        <p:spPr>
          <a:xfrm>
            <a:off x="584200" y="1435100"/>
            <a:ext cx="5212080" cy="4678204"/>
          </a:xfrm>
        </p:spPr>
        <p:txBody>
          <a:bodyPr/>
          <a:lstStyle/>
          <a:p>
            <a:pPr algn="ctr"/>
            <a:r>
              <a:rPr lang="en-US" sz="2400" b="1" dirty="0"/>
              <a:t>Example 1 - Assessing updates</a:t>
            </a:r>
          </a:p>
          <a:p>
            <a:pPr marL="342900" indent="-342900">
              <a:buFont typeface="Arial" panose="020B0604020202020204" pitchFamily="34" charset="0"/>
              <a:buChar char="•"/>
            </a:pPr>
            <a:r>
              <a:rPr lang="en-US" sz="2400" dirty="0"/>
              <a:t>IT Administrators assess systems update requirements</a:t>
            </a:r>
          </a:p>
          <a:p>
            <a:pPr marL="342900" indent="-342900">
              <a:buFont typeface="Arial" panose="020B0604020202020204" pitchFamily="34" charset="0"/>
              <a:buChar char="•"/>
            </a:pPr>
            <a:r>
              <a:rPr lang="en-US" sz="2400" dirty="0"/>
              <a:t>Must be able to accurately schedule updates</a:t>
            </a:r>
          </a:p>
          <a:p>
            <a:pPr marL="342900" indent="-342900">
              <a:buFont typeface="Arial" panose="020B0604020202020204" pitchFamily="34" charset="0"/>
              <a:buChar char="•"/>
            </a:pPr>
            <a:r>
              <a:rPr lang="en-US" sz="2400" dirty="0"/>
              <a:t>OMS/Log Analytics collects data from all customers performing updates</a:t>
            </a:r>
          </a:p>
          <a:p>
            <a:pPr marL="342900" indent="-342900">
              <a:buFont typeface="Arial" panose="020B0604020202020204" pitchFamily="34" charset="0"/>
              <a:buChar char="•"/>
            </a:pPr>
            <a:r>
              <a:rPr lang="en-US" sz="2400" dirty="0"/>
              <a:t>Uses "Crowd-sourced" data to provide an average time to help meet strict SLAs</a:t>
            </a:r>
          </a:p>
        </p:txBody>
      </p:sp>
      <p:sp>
        <p:nvSpPr>
          <p:cNvPr id="6" name="Text Placeholder 5">
            <a:extLst>
              <a:ext uri="{FF2B5EF4-FFF2-40B4-BE49-F238E27FC236}">
                <a16:creationId xmlns:a16="http://schemas.microsoft.com/office/drawing/2014/main" id="{6E61254D-2C5B-40DB-B28F-1B77C3CC00EC}"/>
              </a:ext>
            </a:extLst>
          </p:cNvPr>
          <p:cNvSpPr>
            <a:spLocks noGrp="1"/>
          </p:cNvSpPr>
          <p:nvPr>
            <p:ph type="body" sz="quarter" idx="12"/>
          </p:nvPr>
        </p:nvSpPr>
        <p:spPr>
          <a:xfrm>
            <a:off x="6397171" y="1435100"/>
            <a:ext cx="5212080" cy="4770537"/>
          </a:xfrm>
        </p:spPr>
        <p:txBody>
          <a:bodyPr/>
          <a:lstStyle/>
          <a:p>
            <a:pPr algn="ctr"/>
            <a:r>
              <a:rPr lang="en-US" sz="2400" b="1" dirty="0"/>
              <a:t>Example 2 - Change tracking</a:t>
            </a:r>
          </a:p>
          <a:p>
            <a:pPr marL="342900" indent="-342900">
              <a:buFont typeface="Arial" panose="020B0604020202020204" pitchFamily="34" charset="0"/>
              <a:buChar char="•"/>
            </a:pPr>
            <a:r>
              <a:rPr lang="en-US" sz="2400" dirty="0"/>
              <a:t>Troubleshooting operational incidents is a complex process</a:t>
            </a:r>
          </a:p>
          <a:p>
            <a:pPr marL="342900" indent="-342900">
              <a:buFont typeface="Arial" panose="020B0604020202020204" pitchFamily="34" charset="0"/>
              <a:buChar char="•"/>
            </a:pPr>
            <a:r>
              <a:rPr lang="en-US" sz="2400" dirty="0"/>
              <a:t>OMS/Log Analytics let you perform analysis from multiple angles, using a variety of sources</a:t>
            </a:r>
          </a:p>
          <a:p>
            <a:pPr marL="342900" indent="-342900">
              <a:buFont typeface="Arial" panose="020B0604020202020204" pitchFamily="34" charset="0"/>
              <a:buChar char="•"/>
            </a:pPr>
            <a:r>
              <a:rPr lang="en-US" sz="2400" dirty="0"/>
              <a:t>Everything correlated through a single interface</a:t>
            </a:r>
          </a:p>
          <a:p>
            <a:pPr marL="342900" indent="-342900">
              <a:buFont typeface="Arial" panose="020B0604020202020204" pitchFamily="34" charset="0"/>
              <a:buChar char="•"/>
            </a:pPr>
            <a:r>
              <a:rPr lang="en-US" sz="2400" dirty="0"/>
              <a:t>Track issues such as unexpected system reboots or shutdowns</a:t>
            </a:r>
          </a:p>
          <a:p>
            <a:endParaRPr lang="en-US" sz="2000" dirty="0"/>
          </a:p>
        </p:txBody>
      </p:sp>
    </p:spTree>
    <p:extLst>
      <p:ext uri="{BB962C8B-B14F-4D97-AF65-F5344CB8AC3E}">
        <p14:creationId xmlns:p14="http://schemas.microsoft.com/office/powerpoint/2010/main" val="28387288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Create a Workspace</a:t>
            </a:r>
          </a:p>
        </p:txBody>
      </p:sp>
      <p:sp>
        <p:nvSpPr>
          <p:cNvPr id="6" name="Text Placeholder 5"/>
          <p:cNvSpPr>
            <a:spLocks noGrp="1"/>
          </p:cNvSpPr>
          <p:nvPr>
            <p:ph type="body" sz="quarter" idx="10"/>
          </p:nvPr>
        </p:nvSpPr>
        <p:spPr>
          <a:xfrm>
            <a:off x="584201" y="1435100"/>
            <a:ext cx="6196610" cy="3619452"/>
          </a:xfrm>
        </p:spPr>
        <p:txBody>
          <a:bodyPr/>
          <a:lstStyle/>
          <a:p>
            <a:r>
              <a:rPr lang="en-US" dirty="0"/>
              <a:t>A workspace is an Azure resource and is a container where data is collected, aggregated, analyzed, and presented</a:t>
            </a:r>
          </a:p>
          <a:p>
            <a:r>
              <a:rPr lang="en-US" dirty="0"/>
              <a:t>You can have multiple workspaces per Azure subscription and you can have access to more than one workspace</a:t>
            </a:r>
          </a:p>
          <a:p>
            <a:r>
              <a:rPr lang="en-US" dirty="0"/>
              <a:t>A workspace provides a geographic location, data isolation, and scope</a:t>
            </a:r>
          </a:p>
        </p:txBody>
      </p:sp>
      <p:pic>
        <p:nvPicPr>
          <p:cNvPr id="9" name="Picture 8" descr="Screenshot of the Log analytics workspace page, showing the standard settings for creating a new resource: in this case, creating a new Log Analytics workspace, the settings shown are OMS Workspace, Subscription, Resource group, and location.">
            <a:extLst>
              <a:ext uri="{FF2B5EF4-FFF2-40B4-BE49-F238E27FC236}">
                <a16:creationId xmlns:a16="http://schemas.microsoft.com/office/drawing/2014/main" id="{138FF0A8-17E2-4C1E-BBC0-5B38121BB10C}"/>
              </a:ext>
            </a:extLst>
          </p:cNvPr>
          <p:cNvPicPr/>
          <p:nvPr/>
        </p:nvPicPr>
        <p:blipFill>
          <a:blip r:embed="rId3"/>
          <a:stretch>
            <a:fillRect/>
          </a:stretch>
        </p:blipFill>
        <p:spPr>
          <a:xfrm>
            <a:off x="7609490" y="1435100"/>
            <a:ext cx="3881145" cy="3944010"/>
          </a:xfrm>
          <a:prstGeom prst="rect">
            <a:avLst/>
          </a:prstGeom>
          <a:ln>
            <a:solidFill>
              <a:schemeClr val="tx1"/>
            </a:solidFill>
          </a:ln>
        </p:spPr>
      </p:pic>
    </p:spTree>
    <p:extLst>
      <p:ext uri="{BB962C8B-B14F-4D97-AF65-F5344CB8AC3E}">
        <p14:creationId xmlns:p14="http://schemas.microsoft.com/office/powerpoint/2010/main" val="8279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p:txBody>
          <a:bodyPr/>
          <a:lstStyle/>
          <a:p>
            <a:r>
              <a:rPr lang="en-US" dirty="0"/>
              <a:t>Connected Sources</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84200" y="4638255"/>
            <a:ext cx="11018520" cy="1465016"/>
          </a:xfrm>
        </p:spPr>
        <p:txBody>
          <a:bodyPr/>
          <a:lstStyle/>
          <a:p>
            <a:r>
              <a:rPr lang="en-US" dirty="0"/>
              <a:t>Connected sources generate data</a:t>
            </a:r>
          </a:p>
          <a:p>
            <a:r>
              <a:rPr lang="en-US" dirty="0"/>
              <a:t>Data can be collected from </a:t>
            </a:r>
            <a:r>
              <a:rPr lang="en-US" dirty="0">
                <a:hlinkClick r:id="rId3"/>
              </a:rPr>
              <a:t>Windows</a:t>
            </a:r>
            <a:r>
              <a:rPr lang="en-US" dirty="0"/>
              <a:t>, </a:t>
            </a:r>
            <a:r>
              <a:rPr lang="en-US" dirty="0">
                <a:hlinkClick r:id="rId4"/>
              </a:rPr>
              <a:t>Linux</a:t>
            </a:r>
            <a:r>
              <a:rPr lang="en-US" dirty="0"/>
              <a:t>, </a:t>
            </a:r>
            <a:r>
              <a:rPr lang="en-US" dirty="0">
                <a:hlinkClick r:id="rId5"/>
              </a:rPr>
              <a:t>SCOM</a:t>
            </a:r>
            <a:r>
              <a:rPr lang="en-US" dirty="0"/>
              <a:t> and </a:t>
            </a:r>
            <a:r>
              <a:rPr lang="en-US" dirty="0">
                <a:hlinkClick r:id="rId6"/>
              </a:rPr>
              <a:t>Azure Storage</a:t>
            </a:r>
            <a:endParaRPr lang="en-US" dirty="0"/>
          </a:p>
          <a:p>
            <a:endParaRPr lang="en-US" dirty="0"/>
          </a:p>
        </p:txBody>
      </p:sp>
      <p:pic>
        <p:nvPicPr>
          <p:cNvPr id="4" name="Picture 3" descr="Diagram showing who Connected Sources flow data to the Log Analytics service. The flow and steps in the graphic are numbered 1 -5, and are described in the content.">
            <a:extLst>
              <a:ext uri="{FF2B5EF4-FFF2-40B4-BE49-F238E27FC236}">
                <a16:creationId xmlns:a16="http://schemas.microsoft.com/office/drawing/2014/main" id="{78290FED-D675-4F53-BEE1-F0ED70EC3AC4}"/>
              </a:ext>
            </a:extLst>
          </p:cNvPr>
          <p:cNvPicPr/>
          <p:nvPr/>
        </p:nvPicPr>
        <p:blipFill>
          <a:blip r:embed="rId7"/>
          <a:stretch>
            <a:fillRect/>
          </a:stretch>
        </p:blipFill>
        <p:spPr>
          <a:xfrm>
            <a:off x="584200" y="1435100"/>
            <a:ext cx="10294917" cy="2995980"/>
          </a:xfrm>
          <a:prstGeom prst="rect">
            <a:avLst/>
          </a:prstGeom>
        </p:spPr>
      </p:pic>
    </p:spTree>
    <p:extLst>
      <p:ext uri="{BB962C8B-B14F-4D97-AF65-F5344CB8AC3E}">
        <p14:creationId xmlns:p14="http://schemas.microsoft.com/office/powerpoint/2010/main" val="31772832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356008"/>
            <a:ext cx="4167887" cy="2215991"/>
          </a:xfrm>
        </p:spPr>
        <p:txBody>
          <a:bodyPr/>
          <a:lstStyle/>
          <a:p>
            <a:r>
              <a:rPr lang="en-US" dirty="0"/>
              <a:t>AZ-100.1</a:t>
            </a:r>
            <a:br>
              <a:rPr lang="en-US" dirty="0"/>
            </a:br>
            <a:r>
              <a:rPr lang="en-US" dirty="0"/>
              <a:t>Module 01: Managing Azure Subscriptions</a:t>
            </a:r>
          </a:p>
        </p:txBody>
      </p:sp>
    </p:spTree>
    <p:extLst>
      <p:ext uri="{BB962C8B-B14F-4D97-AF65-F5344CB8AC3E}">
        <p14:creationId xmlns:p14="http://schemas.microsoft.com/office/powerpoint/2010/main" val="392662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p:txBody>
          <a:bodyPr/>
          <a:lstStyle/>
          <a:p>
            <a:r>
              <a:rPr lang="en-US" dirty="0"/>
              <a:t>Data Sources</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84200" y="4459312"/>
            <a:ext cx="11018520" cy="1809726"/>
          </a:xfrm>
        </p:spPr>
        <p:txBody>
          <a:bodyPr/>
          <a:lstStyle/>
          <a:p>
            <a:r>
              <a:rPr lang="en-US" dirty="0"/>
              <a:t>Data sources include: Windows Event Logs, Windows Performance Counters, Linux Performance Counters, IIS Logs, Custom Fields, Custom Logs, and Syslog. </a:t>
            </a:r>
          </a:p>
          <a:p>
            <a:r>
              <a:rPr lang="en-US" dirty="0"/>
              <a:t>Each data source has additional configuration options.</a:t>
            </a:r>
          </a:p>
        </p:txBody>
      </p:sp>
      <p:pic>
        <p:nvPicPr>
          <p:cNvPr id="5" name="Picture 4" descr="Diagram showing how data is collected from various connected sources (for example logs and performance counters) and stored as a set of records with its own set of properties. The data is then stored in the OMS Repository.">
            <a:extLst>
              <a:ext uri="{FF2B5EF4-FFF2-40B4-BE49-F238E27FC236}">
                <a16:creationId xmlns:a16="http://schemas.microsoft.com/office/drawing/2014/main" id="{6765F268-8E28-4939-A686-D15FEB7E4410}"/>
              </a:ext>
            </a:extLst>
          </p:cNvPr>
          <p:cNvPicPr/>
          <p:nvPr/>
        </p:nvPicPr>
        <p:blipFill>
          <a:blip r:embed="rId3"/>
          <a:stretch>
            <a:fillRect/>
          </a:stretch>
        </p:blipFill>
        <p:spPr>
          <a:xfrm>
            <a:off x="584200" y="1435100"/>
            <a:ext cx="10079842" cy="2911269"/>
          </a:xfrm>
          <a:prstGeom prst="rect">
            <a:avLst/>
          </a:prstGeom>
        </p:spPr>
      </p:pic>
    </p:spTree>
    <p:extLst>
      <p:ext uri="{BB962C8B-B14F-4D97-AF65-F5344CB8AC3E}">
        <p14:creationId xmlns:p14="http://schemas.microsoft.com/office/powerpoint/2010/main" val="152527712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Lab 4A:</a:t>
            </a:r>
            <a:r>
              <a:rPr lang="en-US" dirty="0"/>
              <a:t> Visualize Data</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2203680"/>
          </a:xfrm>
        </p:spPr>
        <p:txBody>
          <a:bodyPr/>
          <a:lstStyle/>
          <a:p>
            <a:r>
              <a:rPr lang="en-US" dirty="0"/>
              <a:t>Create a Log Analytics dashboard and add log search</a:t>
            </a:r>
          </a:p>
          <a:p>
            <a:pPr lvl="1"/>
            <a:r>
              <a:rPr lang="en-US" sz="2400" dirty="0"/>
              <a:t>Create a shared dashboard in the Azure portal</a:t>
            </a:r>
          </a:p>
          <a:p>
            <a:pPr lvl="1"/>
            <a:r>
              <a:rPr lang="en-US" sz="2400" dirty="0"/>
              <a:t>Visualize a performance log search</a:t>
            </a:r>
          </a:p>
          <a:p>
            <a:pPr lvl="1"/>
            <a:r>
              <a:rPr lang="en-US" sz="2400" dirty="0"/>
              <a:t>Add a log search to a shared dashboard</a:t>
            </a:r>
          </a:p>
          <a:p>
            <a:pPr lvl="1"/>
            <a:r>
              <a:rPr lang="en-US" sz="2400" dirty="0"/>
              <a:t>Customize the dashboard</a:t>
            </a:r>
          </a:p>
        </p:txBody>
      </p:sp>
    </p:spTree>
    <p:extLst>
      <p:ext uri="{BB962C8B-B14F-4D97-AF65-F5344CB8AC3E}">
        <p14:creationId xmlns:p14="http://schemas.microsoft.com/office/powerpoint/2010/main" val="3635406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Lab 4 B:</a:t>
            </a:r>
            <a:r>
              <a:rPr lang="en-US" dirty="0"/>
              <a:t> Alert on Data</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1317284"/>
          </a:xfrm>
        </p:spPr>
        <p:txBody>
          <a:bodyPr/>
          <a:lstStyle/>
          <a:p>
            <a:r>
              <a:rPr lang="en-US" dirty="0"/>
              <a:t>Respond to events with Azure Monitor alerts</a:t>
            </a:r>
          </a:p>
          <a:p>
            <a:pPr lvl="1"/>
            <a:r>
              <a:rPr lang="en-US" sz="2400" dirty="0"/>
              <a:t>Create an alert based on a Log Analytics workspace</a:t>
            </a:r>
          </a:p>
          <a:p>
            <a:pPr lvl="1"/>
            <a:r>
              <a:rPr lang="en-US" sz="2400" dirty="0"/>
              <a:t>Configure an Action Group to send an email notification</a:t>
            </a:r>
          </a:p>
        </p:txBody>
      </p:sp>
    </p:spTree>
    <p:extLst>
      <p:ext uri="{BB962C8B-B14F-4D97-AF65-F5344CB8AC3E}">
        <p14:creationId xmlns:p14="http://schemas.microsoft.com/office/powerpoint/2010/main" val="354400777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11024172" cy="498598"/>
          </a:xfrm>
        </p:spPr>
        <p:txBody>
          <a:bodyPr/>
          <a:lstStyle/>
          <a:p>
            <a:r>
              <a:rPr lang="en-US" dirty="0"/>
              <a:t>Lesson 02: </a:t>
            </a:r>
            <a:r>
              <a:rPr lang="en-US" b="1" dirty="0"/>
              <a:t>Querying and Analyzing Log Analytics Data</a:t>
            </a:r>
            <a:endParaRPr lang="en-US" dirty="0"/>
          </a:p>
        </p:txBody>
      </p:sp>
    </p:spTree>
    <p:extLst>
      <p:ext uri="{BB962C8B-B14F-4D97-AF65-F5344CB8AC3E}">
        <p14:creationId xmlns:p14="http://schemas.microsoft.com/office/powerpoint/2010/main" val="14662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588263" y="457200"/>
            <a:ext cx="11018520" cy="553998"/>
          </a:xfrm>
        </p:spPr>
        <p:txBody>
          <a:bodyPr/>
          <a:lstStyle/>
          <a:p>
            <a:r>
              <a:rPr lang="en-US" b="1" dirty="0"/>
              <a:t>Analyzing Log Analytics Data</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590868" y="5114039"/>
            <a:ext cx="11018520" cy="1465016"/>
          </a:xfrm>
        </p:spPr>
        <p:txBody>
          <a:bodyPr/>
          <a:lstStyle/>
          <a:p>
            <a:r>
              <a:rPr lang="en-US" dirty="0"/>
              <a:t>Leverage log searches, construct queries, customize views</a:t>
            </a:r>
          </a:p>
          <a:p>
            <a:r>
              <a:rPr lang="en-US" dirty="0"/>
              <a:t>OMS portal capabilities are moving to the Azure portal</a:t>
            </a:r>
          </a:p>
          <a:p>
            <a:endParaRPr lang="en-US" dirty="0"/>
          </a:p>
        </p:txBody>
      </p:sp>
      <p:pic>
        <p:nvPicPr>
          <p:cNvPr id="6" name="Picture 5" descr="Screenshot of the Operations Management Suite (OMS) portal. Dashboard view with access to configuration settings and tools to analyze on collected data.">
            <a:extLst>
              <a:ext uri="{FF2B5EF4-FFF2-40B4-BE49-F238E27FC236}">
                <a16:creationId xmlns:a16="http://schemas.microsoft.com/office/drawing/2014/main" id="{E99B1241-798D-4479-A2B9-CBDC71FDBEB4}"/>
              </a:ext>
            </a:extLst>
          </p:cNvPr>
          <p:cNvPicPr/>
          <p:nvPr/>
        </p:nvPicPr>
        <p:blipFill>
          <a:blip r:embed="rId3"/>
          <a:stretch>
            <a:fillRect/>
          </a:stretch>
        </p:blipFill>
        <p:spPr>
          <a:xfrm>
            <a:off x="584199" y="1349532"/>
            <a:ext cx="9095829" cy="3471850"/>
          </a:xfrm>
          <a:prstGeom prst="rect">
            <a:avLst/>
          </a:prstGeom>
        </p:spPr>
      </p:pic>
    </p:spTree>
    <p:extLst>
      <p:ext uri="{BB962C8B-B14F-4D97-AF65-F5344CB8AC3E}">
        <p14:creationId xmlns:p14="http://schemas.microsoft.com/office/powerpoint/2010/main" val="214632811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588263" y="457200"/>
            <a:ext cx="11018520" cy="553998"/>
          </a:xfrm>
        </p:spPr>
        <p:txBody>
          <a:bodyPr/>
          <a:lstStyle/>
          <a:p>
            <a:r>
              <a:rPr lang="en-US" b="1" dirty="0"/>
              <a:t>Log Analytics Querying</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584200" y="4342142"/>
            <a:ext cx="11018520" cy="1982081"/>
          </a:xfrm>
        </p:spPr>
        <p:txBody>
          <a:bodyPr/>
          <a:lstStyle/>
          <a:p>
            <a:r>
              <a:rPr lang="en-US" dirty="0"/>
              <a:t>Log Analytics provides a query syntax </a:t>
            </a:r>
          </a:p>
          <a:p>
            <a:r>
              <a:rPr lang="en-US" dirty="0"/>
              <a:t>Quickly retrieve and consolidate data in the repository</a:t>
            </a:r>
          </a:p>
          <a:p>
            <a:r>
              <a:rPr lang="en-US" dirty="0"/>
              <a:t>Save or have log searches run automatically to create an alert </a:t>
            </a:r>
          </a:p>
          <a:p>
            <a:r>
              <a:rPr lang="en-US" dirty="0"/>
              <a:t>Export the data to Power BI or Excel</a:t>
            </a:r>
          </a:p>
        </p:txBody>
      </p:sp>
      <p:pic>
        <p:nvPicPr>
          <p:cNvPr id="2" name="Picture 1" descr="Screenshot of a Log Analytics query (Type=Event Source | measure count() by Source). Shows 120 results based on data source with bar chart visualizations of the query results.">
            <a:extLst>
              <a:ext uri="{FF2B5EF4-FFF2-40B4-BE49-F238E27FC236}">
                <a16:creationId xmlns:a16="http://schemas.microsoft.com/office/drawing/2014/main" id="{373CE482-116F-4488-BB79-66602D3FE6AA}"/>
              </a:ext>
            </a:extLst>
          </p:cNvPr>
          <p:cNvPicPr>
            <a:picLocks noChangeAspect="1"/>
          </p:cNvPicPr>
          <p:nvPr/>
        </p:nvPicPr>
        <p:blipFill>
          <a:blip r:embed="rId3"/>
          <a:stretch>
            <a:fillRect/>
          </a:stretch>
        </p:blipFill>
        <p:spPr>
          <a:xfrm>
            <a:off x="584199" y="1278019"/>
            <a:ext cx="10091717" cy="2664589"/>
          </a:xfrm>
          <a:prstGeom prst="rect">
            <a:avLst/>
          </a:prstGeom>
          <a:ln>
            <a:solidFill>
              <a:schemeClr val="tx1"/>
            </a:solidFill>
          </a:ln>
        </p:spPr>
      </p:pic>
    </p:spTree>
    <p:extLst>
      <p:ext uri="{BB962C8B-B14F-4D97-AF65-F5344CB8AC3E}">
        <p14:creationId xmlns:p14="http://schemas.microsoft.com/office/powerpoint/2010/main" val="30532484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588263" y="457200"/>
            <a:ext cx="11018520" cy="553998"/>
          </a:xfrm>
        </p:spPr>
        <p:txBody>
          <a:bodyPr/>
          <a:lstStyle/>
          <a:p>
            <a:r>
              <a:rPr lang="en-US" b="1" dirty="0"/>
              <a:t>Query Language Syntax</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1766526" y="4483934"/>
            <a:ext cx="7638732" cy="1785104"/>
          </a:xfrm>
        </p:spPr>
        <p:txBody>
          <a:bodyPr/>
          <a:lstStyle/>
          <a:p>
            <a:pPr marL="228600" lvl="1" indent="0">
              <a:buNone/>
            </a:pPr>
            <a:r>
              <a:rPr lang="en-US" dirty="0">
                <a:latin typeface="Consolas" panose="020B0609020204030204" pitchFamily="49" charset="0"/>
              </a:rPr>
              <a:t>Event</a:t>
            </a:r>
          </a:p>
          <a:p>
            <a:pPr marL="228600" lvl="1" indent="0">
              <a:buNone/>
            </a:pPr>
            <a:r>
              <a:rPr lang="en-US" dirty="0">
                <a:latin typeface="Consolas" panose="020B0609020204030204" pitchFamily="49" charset="0"/>
              </a:rPr>
              <a:t>| where (EventLevelName == "Error")</a:t>
            </a:r>
          </a:p>
          <a:p>
            <a:pPr marL="228600" lvl="1" indent="0">
              <a:buNone/>
            </a:pPr>
            <a:r>
              <a:rPr lang="en-US" dirty="0">
                <a:latin typeface="Consolas" panose="020B0609020204030204" pitchFamily="49" charset="0"/>
              </a:rPr>
              <a:t>| where (TimeGenerated &gt; ago(1days))</a:t>
            </a:r>
          </a:p>
          <a:p>
            <a:pPr marL="228600" lvl="1" indent="0">
              <a:buNone/>
            </a:pPr>
            <a:r>
              <a:rPr lang="en-US" dirty="0">
                <a:latin typeface="Consolas" panose="020B0609020204030204" pitchFamily="49" charset="0"/>
              </a:rPr>
              <a:t>| summarize ErrorCount = count() by Computer</a:t>
            </a:r>
          </a:p>
          <a:p>
            <a:pPr marL="228600" lvl="1" indent="0">
              <a:buNone/>
            </a:pPr>
            <a:r>
              <a:rPr lang="en-US" dirty="0">
                <a:latin typeface="Consolas" panose="020B0609020204030204" pitchFamily="49" charset="0"/>
              </a:rPr>
              <a:t>| top 10 by ErrorCount desc</a:t>
            </a:r>
          </a:p>
        </p:txBody>
      </p:sp>
      <p:pic>
        <p:nvPicPr>
          <p:cNvPr id="6" name="Picture 5" descr="Illustration showing how Log Analytics queries are built from data in dedicated tables in a Log Analytics workspace. An example of a query is given that uses the main query tables (Event, Syslog, Heartbeat, and Alert).">
            <a:extLst>
              <a:ext uri="{FF2B5EF4-FFF2-40B4-BE49-F238E27FC236}">
                <a16:creationId xmlns:a16="http://schemas.microsoft.com/office/drawing/2014/main" id="{1EDFD141-9E91-43BB-8AD9-9C5B8BA7E06C}"/>
              </a:ext>
            </a:extLst>
          </p:cNvPr>
          <p:cNvPicPr/>
          <p:nvPr/>
        </p:nvPicPr>
        <p:blipFill>
          <a:blip r:embed="rId3"/>
          <a:stretch>
            <a:fillRect/>
          </a:stretch>
        </p:blipFill>
        <p:spPr>
          <a:xfrm>
            <a:off x="892959" y="1435099"/>
            <a:ext cx="10067966" cy="2982521"/>
          </a:xfrm>
          <a:prstGeom prst="rect">
            <a:avLst/>
          </a:prstGeom>
        </p:spPr>
      </p:pic>
    </p:spTree>
    <p:extLst>
      <p:ext uri="{BB962C8B-B14F-4D97-AF65-F5344CB8AC3E}">
        <p14:creationId xmlns:p14="http://schemas.microsoft.com/office/powerpoint/2010/main" val="374233620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Lab 5</a:t>
            </a:r>
            <a:r>
              <a:rPr lang="en-US" dirty="0"/>
              <a:t> : Analysis with Log Analytics</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2977290"/>
          </a:xfrm>
        </p:spPr>
        <p:txBody>
          <a:bodyPr/>
          <a:lstStyle/>
          <a:p>
            <a:pPr>
              <a:lnSpc>
                <a:spcPct val="115000"/>
              </a:lnSpc>
              <a:spcBef>
                <a:spcPts val="0"/>
              </a:spcBef>
              <a:spcAft>
                <a:spcPts val="800"/>
              </a:spcAft>
            </a:pPr>
            <a:r>
              <a:rPr lang="en-US" dirty="0">
                <a:latin typeface="Open Sans" panose="020B0606030504020204"/>
              </a:rPr>
              <a:t>Microsoft Online Labs has a self-paced </a:t>
            </a:r>
            <a:r>
              <a:rPr lang="en-US" b="1" dirty="0">
                <a:latin typeface="Open Sans" panose="020B0606030504020204"/>
              </a:rPr>
              <a:t>Deep Analysis with Microsoft Azure Log Analytics</a:t>
            </a:r>
            <a:r>
              <a:rPr lang="en-US" dirty="0">
                <a:latin typeface="Open Sans" panose="020B0606030504020204"/>
              </a:rPr>
              <a:t> exercise.</a:t>
            </a:r>
            <a:endParaRPr lang="en-US" dirty="0">
              <a:latin typeface="Open Sans" panose="020B0606030504020204"/>
              <a:ea typeface="Calibri" panose="020F0502020204030204" pitchFamily="34" charset="0"/>
              <a:cs typeface="Open Sans" panose="020B0606030504020204" pitchFamily="34" charset="0"/>
            </a:endParaRPr>
          </a:p>
          <a:p>
            <a:pPr marL="571500" lvl="1" indent="-342900">
              <a:lnSpc>
                <a:spcPct val="107000"/>
              </a:lnSpc>
              <a:spcBef>
                <a:spcPts val="0"/>
              </a:spcBef>
              <a:spcAft>
                <a:spcPts val="800"/>
              </a:spcAft>
              <a:buFont typeface="Symbol" panose="05050102010706020507" pitchFamily="18" charset="2"/>
              <a:buChar char=""/>
              <a:tabLst>
                <a:tab pos="457200" algn="l"/>
              </a:tabLst>
            </a:pPr>
            <a:endParaRPr lang="en-US" dirty="0">
              <a:latin typeface="Open Sans" panose="020B0606030504020204"/>
              <a:ea typeface="Calibri" panose="020F0502020204030204" pitchFamily="34" charset="0"/>
              <a:cs typeface="Open Sans" panose="020B0606030504020204" pitchFamily="34" charset="0"/>
            </a:endParaRPr>
          </a:p>
          <a:p>
            <a:pPr>
              <a:lnSpc>
                <a:spcPct val="107000"/>
              </a:lnSpc>
              <a:spcBef>
                <a:spcPts val="0"/>
              </a:spcBef>
              <a:spcAft>
                <a:spcPts val="800"/>
              </a:spcAft>
              <a:buFont typeface="Arial" panose="020B0604020202020204" pitchFamily="34" charset="0"/>
              <a:buChar char="•"/>
              <a:tabLst>
                <a:tab pos="457200" algn="l"/>
              </a:tabLst>
            </a:pPr>
            <a:r>
              <a:rPr lang="en-US" dirty="0">
                <a:latin typeface="Open Sans" panose="020B0606030504020204"/>
                <a:ea typeface="Calibri" panose="020F0502020204030204" pitchFamily="34" charset="0"/>
                <a:cs typeface="Open Sans" panose="020B0606030504020204" pitchFamily="34" charset="0"/>
              </a:rPr>
              <a:t>Focus on the basics of Azure Insight and Analytics</a:t>
            </a:r>
            <a:endParaRPr lang="en-US" dirty="0">
              <a:latin typeface="Open Sans" panose="020B0606030504020204"/>
              <a:ea typeface="Calibri" panose="020F0502020204030204" pitchFamily="34" charset="0"/>
              <a:cs typeface="Times New Roman" panose="02020603050405020304" pitchFamily="18" charset="0"/>
            </a:endParaRPr>
          </a:p>
          <a:p>
            <a:pPr>
              <a:lnSpc>
                <a:spcPct val="107000"/>
              </a:lnSpc>
              <a:spcBef>
                <a:spcPts val="0"/>
              </a:spcBef>
              <a:spcAft>
                <a:spcPts val="800"/>
              </a:spcAft>
              <a:buFont typeface="Arial" panose="020B0604020202020204" pitchFamily="34" charset="0"/>
              <a:buChar char="•"/>
              <a:tabLst>
                <a:tab pos="457200" algn="l"/>
              </a:tabLst>
            </a:pPr>
            <a:r>
              <a:rPr lang="en-US" dirty="0">
                <a:latin typeface="Open Sans" panose="020B0606030504020204"/>
                <a:ea typeface="Calibri" panose="020F0502020204030204" pitchFamily="34" charset="0"/>
                <a:cs typeface="Open Sans" panose="020B0606030504020204" pitchFamily="34" charset="0"/>
              </a:rPr>
              <a:t>Explore Log Analytics, log searches, analysis of Service Map and Network Performance Monitor solutions</a:t>
            </a:r>
            <a:endParaRPr lang="en-US" dirty="0">
              <a:latin typeface="Open Sans" panose="020B0606030504020204"/>
            </a:endParaRPr>
          </a:p>
        </p:txBody>
      </p:sp>
    </p:spTree>
    <p:extLst>
      <p:ext uri="{BB962C8B-B14F-4D97-AF65-F5344CB8AC3E}">
        <p14:creationId xmlns:p14="http://schemas.microsoft.com/office/powerpoint/2010/main" val="239865991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598003"/>
            <a:ext cx="4167887" cy="1661993"/>
          </a:xfrm>
        </p:spPr>
        <p:txBody>
          <a:bodyPr/>
          <a:lstStyle/>
          <a:p>
            <a:r>
              <a:rPr lang="en-US" dirty="0"/>
              <a:t>AZ-100.1</a:t>
            </a:r>
            <a:br>
              <a:rPr lang="en-US" dirty="0"/>
            </a:br>
            <a:r>
              <a:rPr lang="en-US" dirty="0"/>
              <a:t>Module 05: Azure Resource Manager</a:t>
            </a:r>
          </a:p>
        </p:txBody>
      </p:sp>
    </p:spTree>
    <p:extLst>
      <p:ext uri="{BB962C8B-B14F-4D97-AF65-F5344CB8AC3E}">
        <p14:creationId xmlns:p14="http://schemas.microsoft.com/office/powerpoint/2010/main" val="243658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10850722" cy="498598"/>
          </a:xfrm>
        </p:spPr>
        <p:txBody>
          <a:bodyPr/>
          <a:lstStyle/>
          <a:p>
            <a:r>
              <a:rPr lang="en-US" dirty="0"/>
              <a:t>Lesson 01: </a:t>
            </a:r>
            <a:r>
              <a:rPr lang="en-US" b="1" dirty="0"/>
              <a:t>Resource Groups</a:t>
            </a:r>
            <a:endParaRPr lang="en-US" dirty="0"/>
          </a:p>
        </p:txBody>
      </p:sp>
    </p:spTree>
    <p:extLst>
      <p:ext uri="{BB962C8B-B14F-4D97-AF65-F5344CB8AC3E}">
        <p14:creationId xmlns:p14="http://schemas.microsoft.com/office/powerpoint/2010/main" val="48959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5808"/>
            <a:ext cx="9144000" cy="498598"/>
          </a:xfrm>
        </p:spPr>
        <p:txBody>
          <a:bodyPr/>
          <a:lstStyle/>
          <a:p>
            <a:r>
              <a:rPr lang="en-US" dirty="0"/>
              <a:t>Lesson 01: Overview of Azure Subscriptions</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p:txBody>
          <a:bodyPr/>
          <a:lstStyle/>
          <a:p>
            <a:r>
              <a:rPr lang="en-US" dirty="0"/>
              <a:t>Azure Resource Manager</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84200" y="4373134"/>
            <a:ext cx="11018520" cy="1895904"/>
          </a:xfrm>
        </p:spPr>
        <p:txBody>
          <a:bodyPr/>
          <a:lstStyle/>
          <a:p>
            <a:r>
              <a:rPr lang="en-US" dirty="0"/>
              <a:t>A </a:t>
            </a:r>
            <a:r>
              <a:rPr lang="en-US" b="1" dirty="0"/>
              <a:t>resource</a:t>
            </a:r>
            <a:r>
              <a:rPr lang="en-US" dirty="0"/>
              <a:t> is simply a single service instance in Azure</a:t>
            </a:r>
          </a:p>
          <a:p>
            <a:r>
              <a:rPr lang="en-US" dirty="0"/>
              <a:t>A </a:t>
            </a:r>
            <a:r>
              <a:rPr lang="en-US" b="1" dirty="0"/>
              <a:t>resource group </a:t>
            </a:r>
            <a:r>
              <a:rPr lang="en-US" dirty="0"/>
              <a:t>is a logical grouping of resources</a:t>
            </a:r>
          </a:p>
          <a:p>
            <a:r>
              <a:rPr lang="en-US" dirty="0"/>
              <a:t>A </a:t>
            </a:r>
            <a:r>
              <a:rPr lang="en-US" b="1" dirty="0"/>
              <a:t>resource group template </a:t>
            </a:r>
            <a:r>
              <a:rPr lang="en-US" dirty="0"/>
              <a:t>is a JSON file that allows you to declaratively describe a set of resources  </a:t>
            </a:r>
          </a:p>
        </p:txBody>
      </p:sp>
      <p:pic>
        <p:nvPicPr>
          <p:cNvPr id="5" name="Picture 4" descr="Graphic showing how Azure Resource Manager is used to deploy, organize and control Azure resources. Familiar Icons from the Azure product represent things like VMs, storage accounts, database, web apps, users and groups, etc.">
            <a:extLst>
              <a:ext uri="{FF2B5EF4-FFF2-40B4-BE49-F238E27FC236}">
                <a16:creationId xmlns:a16="http://schemas.microsoft.com/office/drawing/2014/main" id="{78D3F1A2-4722-4DD4-9422-71B8B4D3ED4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3688" y="1029652"/>
            <a:ext cx="10382229" cy="3316717"/>
          </a:xfrm>
          <a:prstGeom prst="rect">
            <a:avLst/>
          </a:prstGeom>
          <a:noFill/>
          <a:ln>
            <a:noFill/>
          </a:ln>
        </p:spPr>
      </p:pic>
    </p:spTree>
    <p:extLst>
      <p:ext uri="{BB962C8B-B14F-4D97-AF65-F5344CB8AC3E}">
        <p14:creationId xmlns:p14="http://schemas.microsoft.com/office/powerpoint/2010/main" val="87228130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ARM Template Advantages</a:t>
            </a:r>
          </a:p>
        </p:txBody>
      </p:sp>
      <p:sp>
        <p:nvSpPr>
          <p:cNvPr id="6" name="Text Placeholder 5"/>
          <p:cNvSpPr>
            <a:spLocks noGrp="1"/>
          </p:cNvSpPr>
          <p:nvPr>
            <p:ph type="body" sz="quarter" idx="10"/>
          </p:nvPr>
        </p:nvSpPr>
        <p:spPr>
          <a:xfrm>
            <a:off x="584200" y="1589479"/>
            <a:ext cx="6196610" cy="4308872"/>
          </a:xfrm>
        </p:spPr>
        <p:txBody>
          <a:bodyPr/>
          <a:lstStyle/>
          <a:p>
            <a:r>
              <a:rPr lang="en-US" dirty="0"/>
              <a:t>Ensures idempotency</a:t>
            </a:r>
          </a:p>
          <a:p>
            <a:r>
              <a:rPr lang="en-US" dirty="0"/>
              <a:t>Simplifies orchestration </a:t>
            </a:r>
          </a:p>
          <a:p>
            <a:r>
              <a:rPr lang="en-US" dirty="0"/>
              <a:t>Configure multiple resources simultaneously </a:t>
            </a:r>
          </a:p>
          <a:p>
            <a:r>
              <a:rPr lang="en-US" dirty="0"/>
              <a:t>Use variables/parameters/functions to create dependencies </a:t>
            </a:r>
          </a:p>
          <a:p>
            <a:r>
              <a:rPr lang="en-US" dirty="0"/>
              <a:t>Can be configured and managed using a source control provider</a:t>
            </a:r>
          </a:p>
          <a:p>
            <a:r>
              <a:rPr lang="en-US" dirty="0"/>
              <a:t>Reusable and nestable</a:t>
            </a:r>
          </a:p>
        </p:txBody>
      </p:sp>
      <p:pic>
        <p:nvPicPr>
          <p:cNvPr id="10" name="Picture 9" descr="Diagram showing how an ARM template can be repeatedly used to configure a resource group with all the resources that are required for the deployment.">
            <a:extLst>
              <a:ext uri="{FF2B5EF4-FFF2-40B4-BE49-F238E27FC236}">
                <a16:creationId xmlns:a16="http://schemas.microsoft.com/office/drawing/2014/main" id="{0B5B1273-0707-4630-9F2A-8F13AF82B98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80809" y="1487652"/>
            <a:ext cx="5190473" cy="4410699"/>
          </a:xfrm>
          <a:prstGeom prst="rect">
            <a:avLst/>
          </a:prstGeom>
          <a:noFill/>
          <a:ln>
            <a:noFill/>
          </a:ln>
        </p:spPr>
      </p:pic>
    </p:spTree>
    <p:extLst>
      <p:ext uri="{BB962C8B-B14F-4D97-AF65-F5344CB8AC3E}">
        <p14:creationId xmlns:p14="http://schemas.microsoft.com/office/powerpoint/2010/main" val="376727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CA3C3-E5EF-46E6-9B72-5FE0F5DE7CA9}"/>
              </a:ext>
            </a:extLst>
          </p:cNvPr>
          <p:cNvSpPr>
            <a:spLocks noGrp="1"/>
          </p:cNvSpPr>
          <p:nvPr>
            <p:ph type="title"/>
          </p:nvPr>
        </p:nvSpPr>
        <p:spPr>
          <a:xfrm>
            <a:off x="585216" y="3035808"/>
            <a:ext cx="10850722" cy="498598"/>
          </a:xfrm>
        </p:spPr>
        <p:txBody>
          <a:bodyPr/>
          <a:lstStyle/>
          <a:p>
            <a:r>
              <a:rPr lang="en-US" dirty="0"/>
              <a:t>Lesson 02: </a:t>
            </a:r>
            <a:r>
              <a:rPr lang="en-US" b="1" dirty="0"/>
              <a:t>Resource Groups</a:t>
            </a:r>
            <a:endParaRPr lang="en-US" dirty="0"/>
          </a:p>
        </p:txBody>
      </p:sp>
    </p:spTree>
    <p:extLst>
      <p:ext uri="{BB962C8B-B14F-4D97-AF65-F5344CB8AC3E}">
        <p14:creationId xmlns:p14="http://schemas.microsoft.com/office/powerpoint/2010/main" val="114474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Resource Groups and Deployments</a:t>
            </a:r>
          </a:p>
        </p:txBody>
      </p:sp>
      <p:sp>
        <p:nvSpPr>
          <p:cNvPr id="6" name="Text Placeholder 5"/>
          <p:cNvSpPr>
            <a:spLocks noGrp="1"/>
          </p:cNvSpPr>
          <p:nvPr>
            <p:ph type="body" sz="quarter" idx="10"/>
          </p:nvPr>
        </p:nvSpPr>
        <p:spPr>
          <a:xfrm>
            <a:off x="584200" y="1589479"/>
            <a:ext cx="6196610" cy="3791807"/>
          </a:xfrm>
        </p:spPr>
        <p:txBody>
          <a:bodyPr/>
          <a:lstStyle/>
          <a:p>
            <a:pPr lvl="0"/>
            <a:r>
              <a:rPr lang="en-US" dirty="0"/>
              <a:t>Resources can only exist in one resource group</a:t>
            </a:r>
          </a:p>
          <a:p>
            <a:pPr lvl="0"/>
            <a:r>
              <a:rPr lang="en-US" dirty="0"/>
              <a:t>Groups cannot be renamed</a:t>
            </a:r>
          </a:p>
          <a:p>
            <a:pPr lvl="0"/>
            <a:r>
              <a:rPr lang="en-US" dirty="0"/>
              <a:t>Groups can have resources of many different types (services)</a:t>
            </a:r>
          </a:p>
          <a:p>
            <a:pPr lvl="0"/>
            <a:r>
              <a:rPr lang="en-US" dirty="0"/>
              <a:t>Groups can have resources from many different regions</a:t>
            </a:r>
          </a:p>
          <a:p>
            <a:pPr lvl="0"/>
            <a:r>
              <a:rPr lang="en-US" dirty="0"/>
              <a:t>Deployments are incremental</a:t>
            </a:r>
          </a:p>
        </p:txBody>
      </p:sp>
      <p:grpSp>
        <p:nvGrpSpPr>
          <p:cNvPr id="7" name="Group 6" descr="Diagram. An Enterprise Subscription has one Accounting App Resource Group. The Resource Group has three resources: Web App resource, Logic App resource, and Cosmos DB resource. ">
            <a:extLst>
              <a:ext uri="{FF2B5EF4-FFF2-40B4-BE49-F238E27FC236}">
                <a16:creationId xmlns:a16="http://schemas.microsoft.com/office/drawing/2014/main" id="{BE98011F-7D68-4958-B8BA-2E49CD1E1A44}"/>
              </a:ext>
            </a:extLst>
          </p:cNvPr>
          <p:cNvGrpSpPr/>
          <p:nvPr/>
        </p:nvGrpSpPr>
        <p:grpSpPr>
          <a:xfrm>
            <a:off x="7124377" y="1663557"/>
            <a:ext cx="4846906" cy="3623146"/>
            <a:chOff x="7877175" y="1524000"/>
            <a:chExt cx="4314825" cy="2578894"/>
          </a:xfrm>
        </p:grpSpPr>
        <p:pic>
          <p:nvPicPr>
            <p:cNvPr id="8" name="Picture 7">
              <a:extLst>
                <a:ext uri="{FF2B5EF4-FFF2-40B4-BE49-F238E27FC236}">
                  <a16:creationId xmlns:a16="http://schemas.microsoft.com/office/drawing/2014/main" id="{627E1387-6AE5-4523-A9DB-540CB7E95F67}"/>
                </a:ext>
              </a:extLst>
            </p:cNvPr>
            <p:cNvPicPr>
              <a:picLocks noChangeAspect="1"/>
            </p:cNvPicPr>
            <p:nvPr/>
          </p:nvPicPr>
          <p:blipFill>
            <a:blip r:embed="rId3"/>
            <a:stretch>
              <a:fillRect/>
            </a:stretch>
          </p:blipFill>
          <p:spPr>
            <a:xfrm>
              <a:off x="9424987" y="1524000"/>
              <a:ext cx="1257300" cy="628650"/>
            </a:xfrm>
            <a:prstGeom prst="rect">
              <a:avLst/>
            </a:prstGeom>
          </p:spPr>
        </p:pic>
        <p:pic>
          <p:nvPicPr>
            <p:cNvPr id="9" name="Picture 8">
              <a:extLst>
                <a:ext uri="{FF2B5EF4-FFF2-40B4-BE49-F238E27FC236}">
                  <a16:creationId xmlns:a16="http://schemas.microsoft.com/office/drawing/2014/main" id="{A1D8E273-BAF3-4625-9E8B-EEFFAF6A3D32}"/>
                </a:ext>
              </a:extLst>
            </p:cNvPr>
            <p:cNvPicPr>
              <a:picLocks noChangeAspect="1"/>
            </p:cNvPicPr>
            <p:nvPr/>
          </p:nvPicPr>
          <p:blipFill>
            <a:blip r:embed="rId4"/>
            <a:stretch>
              <a:fillRect/>
            </a:stretch>
          </p:blipFill>
          <p:spPr>
            <a:xfrm>
              <a:off x="9420225" y="2466975"/>
              <a:ext cx="1266825" cy="628650"/>
            </a:xfrm>
            <a:prstGeom prst="rect">
              <a:avLst/>
            </a:prstGeom>
          </p:spPr>
        </p:pic>
        <p:pic>
          <p:nvPicPr>
            <p:cNvPr id="11" name="Picture 10">
              <a:extLst>
                <a:ext uri="{FF2B5EF4-FFF2-40B4-BE49-F238E27FC236}">
                  <a16:creationId xmlns:a16="http://schemas.microsoft.com/office/drawing/2014/main" id="{88D626DB-DCE4-4D60-BA7B-15003969329A}"/>
                </a:ext>
              </a:extLst>
            </p:cNvPr>
            <p:cNvPicPr>
              <a:picLocks noChangeAspect="1"/>
            </p:cNvPicPr>
            <p:nvPr/>
          </p:nvPicPr>
          <p:blipFill>
            <a:blip r:embed="rId5"/>
            <a:stretch>
              <a:fillRect/>
            </a:stretch>
          </p:blipFill>
          <p:spPr>
            <a:xfrm>
              <a:off x="7877175" y="3469481"/>
              <a:ext cx="1257300" cy="609600"/>
            </a:xfrm>
            <a:prstGeom prst="rect">
              <a:avLst/>
            </a:prstGeom>
          </p:spPr>
        </p:pic>
        <p:pic>
          <p:nvPicPr>
            <p:cNvPr id="12" name="Picture 11">
              <a:extLst>
                <a:ext uri="{FF2B5EF4-FFF2-40B4-BE49-F238E27FC236}">
                  <a16:creationId xmlns:a16="http://schemas.microsoft.com/office/drawing/2014/main" id="{498F6383-886D-479D-98CE-FBCDF657C709}"/>
                </a:ext>
              </a:extLst>
            </p:cNvPr>
            <p:cNvPicPr>
              <a:picLocks noChangeAspect="1"/>
            </p:cNvPicPr>
            <p:nvPr/>
          </p:nvPicPr>
          <p:blipFill>
            <a:blip r:embed="rId6"/>
            <a:stretch>
              <a:fillRect/>
            </a:stretch>
          </p:blipFill>
          <p:spPr>
            <a:xfrm>
              <a:off x="9420225" y="3459956"/>
              <a:ext cx="1266825" cy="628650"/>
            </a:xfrm>
            <a:prstGeom prst="rect">
              <a:avLst/>
            </a:prstGeom>
          </p:spPr>
        </p:pic>
        <p:pic>
          <p:nvPicPr>
            <p:cNvPr id="13" name="Picture 12">
              <a:extLst>
                <a:ext uri="{FF2B5EF4-FFF2-40B4-BE49-F238E27FC236}">
                  <a16:creationId xmlns:a16="http://schemas.microsoft.com/office/drawing/2014/main" id="{ED563904-F313-43C1-8676-F0B509E271EF}"/>
                </a:ext>
              </a:extLst>
            </p:cNvPr>
            <p:cNvPicPr>
              <a:picLocks noChangeAspect="1"/>
            </p:cNvPicPr>
            <p:nvPr/>
          </p:nvPicPr>
          <p:blipFill>
            <a:blip r:embed="rId7"/>
            <a:stretch>
              <a:fillRect/>
            </a:stretch>
          </p:blipFill>
          <p:spPr>
            <a:xfrm>
              <a:off x="10915650" y="3445669"/>
              <a:ext cx="1276350" cy="657225"/>
            </a:xfrm>
            <a:prstGeom prst="rect">
              <a:avLst/>
            </a:prstGeom>
          </p:spPr>
        </p:pic>
        <p:cxnSp>
          <p:nvCxnSpPr>
            <p:cNvPr id="14" name="Straight Arrow Connector 13">
              <a:extLst>
                <a:ext uri="{FF2B5EF4-FFF2-40B4-BE49-F238E27FC236}">
                  <a16:creationId xmlns:a16="http://schemas.microsoft.com/office/drawing/2014/main" id="{4EF31596-4932-4108-9956-2A3CBDD9D8EB}"/>
                </a:ext>
              </a:extLst>
            </p:cNvPr>
            <p:cNvCxnSpPr/>
            <p:nvPr/>
          </p:nvCxnSpPr>
          <p:spPr>
            <a:xfrm>
              <a:off x="10053637" y="2152650"/>
              <a:ext cx="1" cy="314325"/>
            </a:xfrm>
            <a:prstGeom prst="straightConnector1">
              <a:avLst/>
            </a:prstGeom>
            <a:ln w="15875">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E65299C-AB31-4F53-AB01-E38B61DAD2F9}"/>
                </a:ext>
              </a:extLst>
            </p:cNvPr>
            <p:cNvCxnSpPr>
              <a:cxnSpLocks/>
              <a:stCxn id="9" idx="2"/>
            </p:cNvCxnSpPr>
            <p:nvPr/>
          </p:nvCxnSpPr>
          <p:spPr>
            <a:xfrm>
              <a:off x="10053638" y="3095625"/>
              <a:ext cx="0" cy="333375"/>
            </a:xfrm>
            <a:prstGeom prst="straightConnector1">
              <a:avLst/>
            </a:prstGeom>
            <a:ln w="15875">
              <a:prstDash val="dash"/>
              <a:tailEnd type="triangle"/>
            </a:ln>
          </p:spPr>
          <p:style>
            <a:lnRef idx="1">
              <a:schemeClr val="dk1"/>
            </a:lnRef>
            <a:fillRef idx="0">
              <a:schemeClr val="dk1"/>
            </a:fillRef>
            <a:effectRef idx="0">
              <a:schemeClr val="dk1"/>
            </a:effectRef>
            <a:fontRef idx="minor">
              <a:schemeClr val="tx1"/>
            </a:fontRef>
          </p:style>
        </p:cxnSp>
        <p:cxnSp>
          <p:nvCxnSpPr>
            <p:cNvPr id="16" name="Connector: Elbow 15">
              <a:extLst>
                <a:ext uri="{FF2B5EF4-FFF2-40B4-BE49-F238E27FC236}">
                  <a16:creationId xmlns:a16="http://schemas.microsoft.com/office/drawing/2014/main" id="{D09C5BD9-FE4D-4449-A2B8-B0D04FAD4E58}"/>
                </a:ext>
              </a:extLst>
            </p:cNvPr>
            <p:cNvCxnSpPr>
              <a:stCxn id="9" idx="2"/>
              <a:endCxn id="11" idx="0"/>
            </p:cNvCxnSpPr>
            <p:nvPr/>
          </p:nvCxnSpPr>
          <p:spPr>
            <a:xfrm rot="5400000">
              <a:off x="9092804" y="2508647"/>
              <a:ext cx="373856" cy="1547813"/>
            </a:xfrm>
            <a:prstGeom prst="bentConnector3">
              <a:avLst/>
            </a:prstGeom>
            <a:ln w="15875">
              <a:prstDash val="dash"/>
              <a:tailEnd type="triangl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03D9FA8A-0415-4834-9833-EE8781BE425E}"/>
                </a:ext>
              </a:extLst>
            </p:cNvPr>
            <p:cNvCxnSpPr>
              <a:cxnSpLocks/>
              <a:stCxn id="9" idx="2"/>
              <a:endCxn id="13" idx="0"/>
            </p:cNvCxnSpPr>
            <p:nvPr/>
          </p:nvCxnSpPr>
          <p:spPr>
            <a:xfrm rot="16200000" flipH="1">
              <a:off x="10628709" y="2520553"/>
              <a:ext cx="350044" cy="1500187"/>
            </a:xfrm>
            <a:prstGeom prst="bentConnector3">
              <a:avLst>
                <a:gd name="adj1" fmla="val 50000"/>
              </a:avLst>
            </a:prstGeom>
            <a:ln w="15875">
              <a:prstDash val="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508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a:xfrm>
            <a:off x="588263" y="457200"/>
            <a:ext cx="11018520" cy="553998"/>
          </a:xfrm>
        </p:spPr>
        <p:txBody>
          <a:bodyPr/>
          <a:lstStyle/>
          <a:p>
            <a:r>
              <a:rPr lang="en-US" b="1" dirty="0"/>
              <a:t>Resource Manager Locks</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84200" y="4373134"/>
            <a:ext cx="11018520" cy="3016210"/>
          </a:xfrm>
        </p:spPr>
        <p:txBody>
          <a:bodyPr/>
          <a:lstStyle/>
          <a:p>
            <a:r>
              <a:rPr lang="en-US" dirty="0"/>
              <a:t>Associate the lock with a subscription, resource group, or resource</a:t>
            </a:r>
          </a:p>
          <a:p>
            <a:r>
              <a:rPr lang="en-US" dirty="0"/>
              <a:t>Locks are inherited by child resources</a:t>
            </a:r>
          </a:p>
          <a:p>
            <a:pPr lvl="0"/>
            <a:r>
              <a:rPr lang="en-US" dirty="0"/>
              <a:t>Read-Only locks prevent any changes to the resource.</a:t>
            </a:r>
          </a:p>
          <a:p>
            <a:pPr lvl="0"/>
            <a:r>
              <a:rPr lang="en-US" dirty="0"/>
              <a:t>Delete locks prevent deletion</a:t>
            </a:r>
          </a:p>
          <a:p>
            <a:endParaRPr lang="en-US" dirty="0"/>
          </a:p>
          <a:p>
            <a:endParaRPr lang="en-US" dirty="0"/>
          </a:p>
        </p:txBody>
      </p:sp>
      <p:pic>
        <p:nvPicPr>
          <p:cNvPr id="6" name="Picture 5" descr="Screenshot of the Management locks page. In the Settings options, Locks are highlighted and in the Add Lock page, the Lock type, Ready-only, and Delete option are displayed and highlighted.">
            <a:extLst>
              <a:ext uri="{FF2B5EF4-FFF2-40B4-BE49-F238E27FC236}">
                <a16:creationId xmlns:a16="http://schemas.microsoft.com/office/drawing/2014/main" id="{4FD4AC05-BBB9-4128-9EEF-19ACB1A7D81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39569" y="1435100"/>
            <a:ext cx="7475950" cy="2529194"/>
          </a:xfrm>
          <a:prstGeom prst="rect">
            <a:avLst/>
          </a:prstGeom>
          <a:noFill/>
          <a:ln>
            <a:solidFill>
              <a:schemeClr val="dk1"/>
            </a:solidFill>
          </a:ln>
        </p:spPr>
      </p:pic>
    </p:spTree>
    <p:extLst>
      <p:ext uri="{BB962C8B-B14F-4D97-AF65-F5344CB8AC3E}">
        <p14:creationId xmlns:p14="http://schemas.microsoft.com/office/powerpoint/2010/main" val="217774595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a:xfrm>
            <a:off x="588263" y="457200"/>
            <a:ext cx="11018520" cy="553998"/>
          </a:xfrm>
        </p:spPr>
        <p:txBody>
          <a:bodyPr/>
          <a:lstStyle/>
          <a:p>
            <a:r>
              <a:rPr lang="en-US" b="1" dirty="0"/>
              <a:t>Moving Resources</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84200" y="4373134"/>
            <a:ext cx="11018520" cy="2930033"/>
          </a:xfrm>
        </p:spPr>
        <p:txBody>
          <a:bodyPr/>
          <a:lstStyle/>
          <a:p>
            <a:r>
              <a:rPr lang="en-US" dirty="0"/>
              <a:t>When moving resources, both the source group and the target group are locked during the operation</a:t>
            </a:r>
          </a:p>
          <a:p>
            <a:pPr lvl="0"/>
            <a:r>
              <a:rPr lang="en-US" u="sng" dirty="0">
                <a:hlinkClick r:id="rId3"/>
              </a:rPr>
              <a:t>Services that can be moved</a:t>
            </a:r>
            <a:endParaRPr lang="en-US" dirty="0"/>
          </a:p>
          <a:p>
            <a:pPr lvl="0"/>
            <a:r>
              <a:rPr lang="en-US" u="sng" dirty="0">
                <a:hlinkClick r:id="rId4"/>
              </a:rPr>
              <a:t>Services that cannot be moved</a:t>
            </a:r>
            <a:endParaRPr lang="en-US" dirty="0"/>
          </a:p>
          <a:p>
            <a:endParaRPr lang="en-US" dirty="0"/>
          </a:p>
          <a:p>
            <a:endParaRPr lang="en-US" dirty="0"/>
          </a:p>
        </p:txBody>
      </p:sp>
      <p:pic>
        <p:nvPicPr>
          <p:cNvPr id="5" name="Picture 4" descr="Diagram showing how 2 subscriptions: Subscription 1 with two resource groups and Subscription 1 with one resource groups. A resource (in this case a VM) is shown in Resource Group 1 in Subscription 1, with arrows pointing to both Resource Group 2 and the resource group in Subscription 2. This shows that resources can be moved to either a new subscription or a new resource group in the same subscription.">
            <a:extLst>
              <a:ext uri="{FF2B5EF4-FFF2-40B4-BE49-F238E27FC236}">
                <a16:creationId xmlns:a16="http://schemas.microsoft.com/office/drawing/2014/main" id="{1B315358-8ECD-4A90-B9AB-E02872A0540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03597" y="1435100"/>
            <a:ext cx="6802252" cy="2412505"/>
          </a:xfrm>
          <a:prstGeom prst="rect">
            <a:avLst/>
          </a:prstGeom>
          <a:noFill/>
        </p:spPr>
      </p:pic>
      <p:pic>
        <p:nvPicPr>
          <p:cNvPr id="4" name="Picture 3" descr="Screenshot of the Move menu. Two choices are shown: Move to another resource group and Move to another subscription. ">
            <a:extLst>
              <a:ext uri="{FF2B5EF4-FFF2-40B4-BE49-F238E27FC236}">
                <a16:creationId xmlns:a16="http://schemas.microsoft.com/office/drawing/2014/main" id="{7E6DA282-8BE0-4F78-A5A4-98ADFB1CC929}"/>
              </a:ext>
            </a:extLst>
          </p:cNvPr>
          <p:cNvPicPr>
            <a:picLocks noChangeAspect="1"/>
          </p:cNvPicPr>
          <p:nvPr/>
        </p:nvPicPr>
        <p:blipFill>
          <a:blip r:embed="rId6"/>
          <a:stretch>
            <a:fillRect/>
          </a:stretch>
        </p:blipFill>
        <p:spPr>
          <a:xfrm>
            <a:off x="8872289" y="2019300"/>
            <a:ext cx="1952625" cy="1076325"/>
          </a:xfrm>
          <a:prstGeom prst="rect">
            <a:avLst/>
          </a:prstGeom>
        </p:spPr>
      </p:pic>
    </p:spTree>
    <p:extLst>
      <p:ext uri="{BB962C8B-B14F-4D97-AF65-F5344CB8AC3E}">
        <p14:creationId xmlns:p14="http://schemas.microsoft.com/office/powerpoint/2010/main" val="258927593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a:xfrm>
            <a:off x="588263" y="457200"/>
            <a:ext cx="11018520" cy="553998"/>
          </a:xfrm>
        </p:spPr>
        <p:txBody>
          <a:bodyPr/>
          <a:lstStyle/>
          <a:p>
            <a:r>
              <a:rPr lang="en-US" b="1" dirty="0"/>
              <a:t>Remove Resource Groups and Resources</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90868" y="1435100"/>
            <a:ext cx="11018520" cy="4715137"/>
          </a:xfrm>
        </p:spPr>
        <p:txBody>
          <a:bodyPr/>
          <a:lstStyle/>
          <a:p>
            <a:r>
              <a:rPr lang="en-US" dirty="0"/>
              <a:t>Resource Groups</a:t>
            </a:r>
          </a:p>
          <a:p>
            <a:endParaRPr lang="en-US" dirty="0"/>
          </a:p>
          <a:p>
            <a:endParaRPr lang="en-US" dirty="0"/>
          </a:p>
          <a:p>
            <a:endParaRPr lang="en-US" dirty="0"/>
          </a:p>
          <a:p>
            <a:pPr marL="228600" lvl="1" indent="0">
              <a:buNone/>
            </a:pPr>
            <a:r>
              <a:rPr lang="en-US" dirty="0"/>
              <a:t>	</a:t>
            </a:r>
            <a:r>
              <a:rPr lang="en-US" sz="2400" dirty="0">
                <a:latin typeface="Consolas" panose="020B0609020204030204" pitchFamily="49" charset="0"/>
              </a:rPr>
              <a:t>Remove-AzureRmResourceGroup -Name "ContosoRG01"</a:t>
            </a:r>
            <a:endParaRPr lang="en-US" dirty="0"/>
          </a:p>
          <a:p>
            <a:endParaRPr lang="en-US" sz="1400" dirty="0"/>
          </a:p>
          <a:p>
            <a:r>
              <a:rPr lang="en-US" dirty="0"/>
              <a:t>Resources</a:t>
            </a:r>
          </a:p>
          <a:p>
            <a:endParaRPr lang="en-US" dirty="0"/>
          </a:p>
          <a:p>
            <a:pPr marL="0" indent="0">
              <a:buNone/>
            </a:pPr>
            <a:endParaRPr lang="en-US" dirty="0"/>
          </a:p>
          <a:p>
            <a:pPr marL="428625" lvl="2" indent="0">
              <a:buNone/>
              <a:tabLst>
                <a:tab pos="973138" algn="l"/>
              </a:tabLst>
            </a:pPr>
            <a:r>
              <a:rPr lang="en-US" sz="2400" dirty="0">
                <a:latin typeface="Consolas" panose="020B0609020204030204" pitchFamily="49" charset="0"/>
              </a:rPr>
              <a:t>	Remove-AzureRmResource -ResourceId “        " </a:t>
            </a:r>
            <a:endParaRPr lang="en-US" dirty="0"/>
          </a:p>
        </p:txBody>
      </p:sp>
      <p:pic>
        <p:nvPicPr>
          <p:cNvPr id="5" name="Picture 4" descr="Screenshot showing the Delete resource group button (highlighted) in the portal.">
            <a:extLst>
              <a:ext uri="{FF2B5EF4-FFF2-40B4-BE49-F238E27FC236}">
                <a16:creationId xmlns:a16="http://schemas.microsoft.com/office/drawing/2014/main" id="{BAB9E9FB-50AB-409D-9CD4-F6C8CCD66F6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13436" y="2154353"/>
            <a:ext cx="8259956" cy="802603"/>
          </a:xfrm>
          <a:prstGeom prst="rect">
            <a:avLst/>
          </a:prstGeom>
          <a:noFill/>
          <a:ln>
            <a:noFill/>
          </a:ln>
        </p:spPr>
      </p:pic>
      <p:pic>
        <p:nvPicPr>
          <p:cNvPr id="7" name="Picture 6" descr="Screenshot from the portal of the route table page, with the Delete button highlighted to show you can delete an individual resource within a resource group.">
            <a:extLst>
              <a:ext uri="{FF2B5EF4-FFF2-40B4-BE49-F238E27FC236}">
                <a16:creationId xmlns:a16="http://schemas.microsoft.com/office/drawing/2014/main" id="{3187903B-8E68-41DE-9FBA-00197391FFE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13436" y="4754224"/>
            <a:ext cx="2190750" cy="743585"/>
          </a:xfrm>
          <a:prstGeom prst="rect">
            <a:avLst/>
          </a:prstGeom>
          <a:noFill/>
          <a:ln>
            <a:noFill/>
          </a:ln>
        </p:spPr>
      </p:pic>
    </p:spTree>
    <p:extLst>
      <p:ext uri="{BB962C8B-B14F-4D97-AF65-F5344CB8AC3E}">
        <p14:creationId xmlns:p14="http://schemas.microsoft.com/office/powerpoint/2010/main" val="148644202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Lab 5A:</a:t>
            </a:r>
            <a:r>
              <a:rPr lang="en-US" dirty="0"/>
              <a:t> Deploy an ARM Template</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2646878"/>
          </a:xfrm>
        </p:spPr>
        <p:txBody>
          <a:bodyPr/>
          <a:lstStyle/>
          <a:p>
            <a:r>
              <a:rPr lang="en-US" dirty="0"/>
              <a:t>Deploy an ARM template using PowerShell</a:t>
            </a:r>
          </a:p>
          <a:p>
            <a:pPr lvl="1"/>
            <a:r>
              <a:rPr lang="en-US" sz="2400" dirty="0"/>
              <a:t>Launch the Azure Cloud Shell</a:t>
            </a:r>
          </a:p>
          <a:p>
            <a:pPr lvl="1"/>
            <a:r>
              <a:rPr lang="en-US" sz="2400" dirty="0"/>
              <a:t>Create a resource group</a:t>
            </a:r>
          </a:p>
          <a:p>
            <a:pPr lvl="1"/>
            <a:r>
              <a:rPr lang="en-US" sz="2400" dirty="0"/>
              <a:t>Create the template files to deploy resources</a:t>
            </a:r>
          </a:p>
          <a:p>
            <a:pPr lvl="1"/>
            <a:r>
              <a:rPr lang="en-US" sz="2400" dirty="0"/>
              <a:t>Create a storage account and upload files</a:t>
            </a:r>
          </a:p>
          <a:p>
            <a:pPr lvl="1"/>
            <a:r>
              <a:rPr lang="en-US" sz="2400" dirty="0"/>
              <a:t>Deploy the template</a:t>
            </a:r>
          </a:p>
        </p:txBody>
      </p:sp>
    </p:spTree>
    <p:extLst>
      <p:ext uri="{BB962C8B-B14F-4D97-AF65-F5344CB8AC3E}">
        <p14:creationId xmlns:p14="http://schemas.microsoft.com/office/powerpoint/2010/main" val="180487868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Lab 5 B:</a:t>
            </a:r>
            <a:r>
              <a:rPr lang="en-US" dirty="0"/>
              <a:t> Lock Resources</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2794611"/>
          </a:xfrm>
        </p:spPr>
        <p:txBody>
          <a:bodyPr/>
          <a:lstStyle/>
          <a:p>
            <a:r>
              <a:rPr lang="en-US" dirty="0">
                <a:hlinkClick r:id="rId4"/>
              </a:rPr>
              <a:t>Lock resources to prevent unexpected changes</a:t>
            </a:r>
            <a:endParaRPr lang="en-US" dirty="0"/>
          </a:p>
          <a:p>
            <a:pPr lvl="1"/>
            <a:r>
              <a:rPr lang="en-US" sz="2400" dirty="0"/>
              <a:t>Add a lock for a resource using the Azure portal</a:t>
            </a:r>
          </a:p>
          <a:p>
            <a:r>
              <a:rPr lang="en-US" dirty="0">
                <a:hlinkClick r:id="rId5"/>
              </a:rPr>
              <a:t>Use PowerShell to</a:t>
            </a:r>
            <a:endParaRPr lang="en-US" dirty="0"/>
          </a:p>
          <a:p>
            <a:pPr lvl="1"/>
            <a:r>
              <a:rPr lang="en-US" sz="2400" dirty="0"/>
              <a:t>Deploy the example template</a:t>
            </a:r>
          </a:p>
          <a:p>
            <a:pPr lvl="1"/>
            <a:r>
              <a:rPr lang="en-US" sz="2400" dirty="0"/>
              <a:t>Get information about all locks on resources and resource groups</a:t>
            </a:r>
          </a:p>
          <a:p>
            <a:pPr lvl="1"/>
            <a:r>
              <a:rPr lang="en-US" sz="2400" dirty="0"/>
              <a:t>Delete a lock</a:t>
            </a:r>
          </a:p>
        </p:txBody>
      </p:sp>
    </p:spTree>
    <p:extLst>
      <p:ext uri="{BB962C8B-B14F-4D97-AF65-F5344CB8AC3E}">
        <p14:creationId xmlns:p14="http://schemas.microsoft.com/office/powerpoint/2010/main" val="213967567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321004"/>
            <a:ext cx="4167887" cy="2215991"/>
          </a:xfrm>
        </p:spPr>
        <p:txBody>
          <a:bodyPr/>
          <a:lstStyle/>
          <a:p>
            <a:r>
              <a:rPr lang="en-US" dirty="0"/>
              <a:t>AZ-100.1 </a:t>
            </a:r>
            <a:br>
              <a:rPr lang="en-US" dirty="0"/>
            </a:br>
            <a:r>
              <a:rPr lang="en-US" dirty="0"/>
              <a:t>Module 06: Azure Tips, Tricks, and Tools</a:t>
            </a:r>
          </a:p>
        </p:txBody>
      </p:sp>
    </p:spTree>
    <p:extLst>
      <p:ext uri="{BB962C8B-B14F-4D97-AF65-F5344CB8AC3E}">
        <p14:creationId xmlns:p14="http://schemas.microsoft.com/office/powerpoint/2010/main" val="68981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8461</Words>
  <Application>Microsoft Office PowerPoint</Application>
  <PresentationFormat>Widescreen</PresentationFormat>
  <Paragraphs>1030</Paragraphs>
  <Slides>107</Slides>
  <Notes>96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107</vt:i4>
      </vt:variant>
    </vt:vector>
  </HeadingPairs>
  <TitlesOfParts>
    <vt:vector size="118" baseType="lpstr">
      <vt:lpstr>Arial</vt:lpstr>
      <vt:lpstr>Consolas</vt:lpstr>
      <vt:lpstr>Open Sans</vt:lpstr>
      <vt:lpstr>Segoe UI</vt:lpstr>
      <vt:lpstr>Segoe UI Light</vt:lpstr>
      <vt:lpstr>Segoe UI Semibold</vt:lpstr>
      <vt:lpstr>Segoe UI Semilight</vt:lpstr>
      <vt:lpstr>Symbol</vt:lpstr>
      <vt:lpstr>Wingdings</vt:lpstr>
      <vt:lpstr>WHITE TEMPLATE</vt:lpstr>
      <vt:lpstr>SOFT BLACK TEMPLATE</vt:lpstr>
      <vt:lpstr>AZ-100.1 Managing Azure Subscriptions and Resources  V2</vt:lpstr>
      <vt:lpstr>Course Agenda</vt:lpstr>
      <vt:lpstr>Course Agenda (continued)</vt:lpstr>
      <vt:lpstr>Cloud Administrator Role</vt:lpstr>
      <vt:lpstr>Certification Areas (AZ-100)</vt:lpstr>
      <vt:lpstr>Redeem Azure Pass voucher</vt:lpstr>
      <vt:lpstr>Lab 0: Optional Install Windows 10 VM</vt:lpstr>
      <vt:lpstr>AZ-100.1 Module 01: Managing Azure Subscriptions</vt:lpstr>
      <vt:lpstr>Lesson 01: Overview of Azure Subscriptions</vt:lpstr>
      <vt:lpstr>Management Groups</vt:lpstr>
      <vt:lpstr>Azure Subscriptions and Accounts</vt:lpstr>
      <vt:lpstr>Getting an Azure Subscription</vt:lpstr>
      <vt:lpstr>Controlling Access to Subscriptions</vt:lpstr>
      <vt:lpstr>Visual Studio Administration Portal</vt:lpstr>
      <vt:lpstr>Azure Free Account</vt:lpstr>
      <vt:lpstr>EA Dev/Test Subscriptions</vt:lpstr>
      <vt:lpstr>Check Resource Usage</vt:lpstr>
      <vt:lpstr>Tags</vt:lpstr>
      <vt:lpstr>Enforcing Tags with Policy</vt:lpstr>
      <vt:lpstr>Lesson 02: Billing</vt:lpstr>
      <vt:lpstr>Available Roles</vt:lpstr>
      <vt:lpstr>Billing</vt:lpstr>
      <vt:lpstr>Pricing Calculator</vt:lpstr>
      <vt:lpstr>Billing Alert Service</vt:lpstr>
      <vt:lpstr>Understand Your Bill</vt:lpstr>
      <vt:lpstr>Azure Billing</vt:lpstr>
      <vt:lpstr>Lesson 03: Azure Policy</vt:lpstr>
      <vt:lpstr>Azure Policy</vt:lpstr>
      <vt:lpstr>Azure Policy</vt:lpstr>
      <vt:lpstr>Implementing Azure Policies</vt:lpstr>
      <vt:lpstr>Browse Policy Definitions</vt:lpstr>
      <vt:lpstr>Create Initiative Definitions</vt:lpstr>
      <vt:lpstr>Scope the Initiative Definition</vt:lpstr>
      <vt:lpstr>Determine Compliance</vt:lpstr>
      <vt:lpstr>Lab 1: View Your Bill</vt:lpstr>
      <vt:lpstr>AZ-100.1 Module 02: Access Management for Cloud Resources</vt:lpstr>
      <vt:lpstr>Lesson 01: Azure Users and Groups</vt:lpstr>
      <vt:lpstr>Managing Users and Groups</vt:lpstr>
      <vt:lpstr>User Accounts</vt:lpstr>
      <vt:lpstr>Adding User Accounts</vt:lpstr>
      <vt:lpstr>Bulk User Accounts</vt:lpstr>
      <vt:lpstr>Group Accounts</vt:lpstr>
      <vt:lpstr>Lesson 02: Role-based Access Control</vt:lpstr>
      <vt:lpstr>Role-Based Access Control</vt:lpstr>
      <vt:lpstr>RBAC Concepts</vt:lpstr>
      <vt:lpstr>Roles</vt:lpstr>
      <vt:lpstr>Administrator Permissions</vt:lpstr>
      <vt:lpstr>Resource Scope</vt:lpstr>
      <vt:lpstr>Role Assignment</vt:lpstr>
      <vt:lpstr>Role Definitions</vt:lpstr>
      <vt:lpstr>Assignable Scopes  </vt:lpstr>
      <vt:lpstr>Demo RBAC</vt:lpstr>
      <vt:lpstr>Enterprise Administrators</vt:lpstr>
      <vt:lpstr>Lab 2: Users and Groups</vt:lpstr>
      <vt:lpstr>AZ-100.1 Module 03: Monitoring and Diagnostics</vt:lpstr>
      <vt:lpstr>Lesson 01: Exploring Monitoring Capabilities in Azure</vt:lpstr>
      <vt:lpstr>Introducing Azure Monitor Service</vt:lpstr>
      <vt:lpstr>Azure Monitor: Key Capabilities</vt:lpstr>
      <vt:lpstr>Azure Advisor</vt:lpstr>
      <vt:lpstr>Lesson 02: Azure Alerts</vt:lpstr>
      <vt:lpstr>Azure Monitor Alerts</vt:lpstr>
      <vt:lpstr>Creating Alert Rules</vt:lpstr>
      <vt:lpstr>Action Groups</vt:lpstr>
      <vt:lpstr>Signal Types and Metrics</vt:lpstr>
      <vt:lpstr>Lab 3A: Alerts</vt:lpstr>
      <vt:lpstr>Lesson 03: Azure Activity Log</vt:lpstr>
      <vt:lpstr>Overview of Activity Log</vt:lpstr>
      <vt:lpstr>Activity Log</vt:lpstr>
      <vt:lpstr>Query the Activity Log</vt:lpstr>
      <vt:lpstr>Event Categories</vt:lpstr>
      <vt:lpstr>Activity Log and Log Analytics</vt:lpstr>
      <vt:lpstr>Collect Across Subscriptions</vt:lpstr>
      <vt:lpstr>Lab 3B: Activity Log</vt:lpstr>
      <vt:lpstr>AZ-100.1 Module 04: Log Analytics</vt:lpstr>
      <vt:lpstr>Lesson 01: Introduction to Log Analytics</vt:lpstr>
      <vt:lpstr>Log Analytics</vt:lpstr>
      <vt:lpstr>Log Analytics Scenarios</vt:lpstr>
      <vt:lpstr>Create a Workspace</vt:lpstr>
      <vt:lpstr>Connected Sources</vt:lpstr>
      <vt:lpstr>Data Sources</vt:lpstr>
      <vt:lpstr>Lab 4A: Visualize Data</vt:lpstr>
      <vt:lpstr>Lab 4 B: Alert on Data</vt:lpstr>
      <vt:lpstr>Lesson 02: Querying and Analyzing Log Analytics Data</vt:lpstr>
      <vt:lpstr>Analyzing Log Analytics Data</vt:lpstr>
      <vt:lpstr>Log Analytics Querying</vt:lpstr>
      <vt:lpstr>Query Language Syntax</vt:lpstr>
      <vt:lpstr>Lab 5 : Analysis with Log Analytics</vt:lpstr>
      <vt:lpstr>AZ-100.1 Module 05: Azure Resource Manager</vt:lpstr>
      <vt:lpstr>Lesson 01: Resource Groups</vt:lpstr>
      <vt:lpstr>Azure Resource Manager</vt:lpstr>
      <vt:lpstr>ARM Template Advantages</vt:lpstr>
      <vt:lpstr>Lesson 02: Resource Groups</vt:lpstr>
      <vt:lpstr>Resource Groups and Deployments</vt:lpstr>
      <vt:lpstr>Resource Manager Locks</vt:lpstr>
      <vt:lpstr>Moving Resources</vt:lpstr>
      <vt:lpstr>Remove Resource Groups and Resources</vt:lpstr>
      <vt:lpstr>Lab 5A: Deploy an ARM Template</vt:lpstr>
      <vt:lpstr>Lab 5 B: Lock Resources</vt:lpstr>
      <vt:lpstr>AZ-100.1  Module 06: Azure Tips, Tricks, and Tools</vt:lpstr>
      <vt:lpstr>Lesson 01: The Azure Portal</vt:lpstr>
      <vt:lpstr>Portal Themes</vt:lpstr>
      <vt:lpstr>Customize the Dashboard</vt:lpstr>
      <vt:lpstr>Lesson 02: Azure Tools and Environment</vt:lpstr>
      <vt:lpstr>Azure CLI</vt:lpstr>
      <vt:lpstr>Azure PowerShell</vt:lpstr>
      <vt:lpstr>Azure PowerShell Cross-Platform</vt:lpstr>
      <vt:lpstr>Resource Explorer</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2018-09-13T13:25:17Z</dcterms:created>
  <dcterms:modified xsi:type="dcterms:W3CDTF">2019-01-20T20:43:11Z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cynthist@microsoft.com</vt:lpwstr>
  </property>
  <property fmtid="{D5CDD505-2E9C-101B-9397-08002B2CF9AE}" pid="5" name="MSIP_Label_f42aa342-8706-4288-bd11-ebb85995028c_SetDate">
    <vt:lpwstr>2018-09-13T13:26:33.4528986Z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